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66.xml" ContentType="application/vnd.openxmlformats-officedocument.presentationml.tags+xml"/>
  <Override PartName="/ppt/notesSlides/notesSlide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</p:sldMasterIdLst>
  <p:notesMasterIdLst>
    <p:notesMasterId r:id="rId41"/>
  </p:notesMasterIdLst>
  <p:handoutMasterIdLst>
    <p:handoutMasterId r:id="rId42"/>
  </p:handoutMasterIdLst>
  <p:sldIdLst>
    <p:sldId id="528" r:id="rId11"/>
    <p:sldId id="530" r:id="rId12"/>
    <p:sldId id="531" r:id="rId13"/>
    <p:sldId id="529" r:id="rId14"/>
    <p:sldId id="532" r:id="rId15"/>
    <p:sldId id="533" r:id="rId16"/>
    <p:sldId id="553" r:id="rId17"/>
    <p:sldId id="534" r:id="rId18"/>
    <p:sldId id="535" r:id="rId19"/>
    <p:sldId id="559" r:id="rId20"/>
    <p:sldId id="536" r:id="rId21"/>
    <p:sldId id="540" r:id="rId22"/>
    <p:sldId id="558" r:id="rId23"/>
    <p:sldId id="537" r:id="rId24"/>
    <p:sldId id="538" r:id="rId25"/>
    <p:sldId id="552" r:id="rId26"/>
    <p:sldId id="539" r:id="rId27"/>
    <p:sldId id="541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56" r:id="rId36"/>
    <p:sldId id="555" r:id="rId37"/>
    <p:sldId id="557" r:id="rId38"/>
    <p:sldId id="554" r:id="rId39"/>
    <p:sldId id="542" r:id="rId40"/>
  </p:sldIdLst>
  <p:sldSz cx="8961438" cy="6721475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  <a:srgbClr val="CCFFFF"/>
    <a:srgbClr val="FFE9A3"/>
    <a:srgbClr val="BCDAFA"/>
    <a:srgbClr val="FFCC99"/>
    <a:srgbClr val="FF9999"/>
    <a:srgbClr val="3477BA"/>
    <a:srgbClr val="E1EBF7"/>
    <a:srgbClr val="D4DEE8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3" autoAdjust="0"/>
    <p:restoredTop sz="97218" autoAdjust="0"/>
  </p:normalViewPr>
  <p:slideViewPr>
    <p:cSldViewPr snapToGrid="0" snapToObjects="1">
      <p:cViewPr>
        <p:scale>
          <a:sx n="82" d="100"/>
          <a:sy n="82" d="100"/>
        </p:scale>
        <p:origin x="-1152" y="356"/>
      </p:cViewPr>
      <p:guideLst>
        <p:guide orient="horz"/>
        <p:guide pos="1851"/>
        <p:guide pos="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552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07885793361689"/>
          <c:y val="3.4774231579842135E-2"/>
          <c:w val="0.71144169261347068"/>
          <c:h val="0.39176063307819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Подготовка информации</c:v>
                </c:pt>
                <c:pt idx="1">
                  <c:v>Время загрузки</c:v>
                </c:pt>
                <c:pt idx="2">
                  <c:v>Размещение информации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Подготовка информации</c:v>
                </c:pt>
                <c:pt idx="1">
                  <c:v>Время загрузки</c:v>
                </c:pt>
                <c:pt idx="2">
                  <c:v>Размещение информации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Подготовка информации</c:v>
                </c:pt>
                <c:pt idx="1">
                  <c:v>Время загрузки</c:v>
                </c:pt>
                <c:pt idx="2">
                  <c:v>Размещение информации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580096"/>
        <c:axId val="174581632"/>
        <c:axId val="0"/>
      </c:bar3DChart>
      <c:catAx>
        <c:axId val="1745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581632"/>
        <c:crosses val="autoZero"/>
        <c:auto val="1"/>
        <c:lblAlgn val="ctr"/>
        <c:lblOffset val="100"/>
        <c:noMultiLvlLbl val="0"/>
      </c:catAx>
      <c:valAx>
        <c:axId val="17458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58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07885793361689"/>
          <c:y val="3.4774231579842135E-2"/>
          <c:w val="0.71144169261347068"/>
          <c:h val="0.39176063307819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Подготовка информации</c:v>
                </c:pt>
                <c:pt idx="1">
                  <c:v>Время загрузки</c:v>
                </c:pt>
                <c:pt idx="2">
                  <c:v>Размещение информации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110912"/>
        <c:axId val="165112448"/>
        <c:axId val="0"/>
      </c:bar3DChart>
      <c:catAx>
        <c:axId val="165110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112448"/>
        <c:crosses val="autoZero"/>
        <c:auto val="1"/>
        <c:lblAlgn val="ctr"/>
        <c:lblOffset val="100"/>
        <c:noMultiLvlLbl val="0"/>
      </c:catAx>
      <c:valAx>
        <c:axId val="16511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11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улучшений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улучшений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3"/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1.1000000000000001</c:v>
                </c:pt>
                <c:pt idx="1">
                  <c:v>0.5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0.20837</cdr:x>
      <cdr:y>0.58845</cdr:y>
    </cdr:from>
    <cdr:to>
      <cdr:x>0.48863</cdr:x>
      <cdr:y>0.82744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9152" y="1651875"/>
          <a:ext cx="926936" cy="670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25 минут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0.54479</cdr:x>
      <cdr:y>0.51792</cdr:y>
    </cdr:from>
    <cdr:to>
      <cdr:x>0.84479</cdr:x>
      <cdr:y>0.66409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1851" y="1453878"/>
          <a:ext cx="992220" cy="41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50 минут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0.2699</cdr:x>
      <cdr:y>0.31944</cdr:y>
    </cdr:from>
    <cdr:to>
      <cdr:x>0.56107</cdr:x>
      <cdr:y>0.43583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2683" y="896725"/>
          <a:ext cx="963015" cy="32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15 минут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0.56051</cdr:x>
      <cdr:y>0.5083</cdr:y>
    </cdr:from>
    <cdr:to>
      <cdr:x>0.90109</cdr:x>
      <cdr:y>0.69812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0866" y="1400757"/>
          <a:ext cx="924124" cy="523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110 минут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4538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33978"/>
            <a:ext cx="5792746" cy="122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3" y="9546569"/>
            <a:ext cx="539268" cy="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6" y="110917"/>
            <a:ext cx="65" cy="1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3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71" y="5333979"/>
            <a:ext cx="5792746" cy="245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8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00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7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71" y="5333979"/>
            <a:ext cx="5792746" cy="245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8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870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Last Modified 12.30.2014 4:54 PM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12.5.2014 2:43 AM Russia TZ 2 Standard Time</a:t>
            </a:r>
            <a:endParaRPr lang="ru-RU" sz="900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23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122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26882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69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55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5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92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7310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87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13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5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80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9081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26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547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86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814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725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4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85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71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2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8973089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81" y="2077143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43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4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078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2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31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10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867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9269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70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077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90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79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53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571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7377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0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77137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96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18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97064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9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3.vml"/><Relationship Id="rId11" Type="http://schemas.openxmlformats.org/officeDocument/2006/relationships/image" Target="../media/image3.png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1.xml"/><Relationship Id="rId7" Type="http://schemas.openxmlformats.org/officeDocument/2006/relationships/vmlDrawing" Target="../drawings/vmlDrawing7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9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21.xml"/><Relationship Id="rId7" Type="http://schemas.openxmlformats.org/officeDocument/2006/relationships/vmlDrawing" Target="../drawings/vmlDrawing1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1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10" Type="http://schemas.openxmlformats.org/officeDocument/2006/relationships/image" Target="../media/image3.png"/><Relationship Id="rId4" Type="http://schemas.openxmlformats.org/officeDocument/2006/relationships/theme" Target="../theme/theme7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15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10" Type="http://schemas.openxmlformats.org/officeDocument/2006/relationships/image" Target="../media/image3.png"/><Relationship Id="rId4" Type="http://schemas.openxmlformats.org/officeDocument/2006/relationships/theme" Target="../theme/theme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Last Modified 12.30.2014 4:54 PM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12.5.2014 2:43 AM Russia TZ 2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39938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672295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43284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67695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7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883476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420648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1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907414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267600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16088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9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" Type="http://schemas.openxmlformats.org/officeDocument/2006/relationships/tags" Target="../tags/tag168.xml"/><Relationship Id="rId21" Type="http://schemas.openxmlformats.org/officeDocument/2006/relationships/oleObject" Target="../embeddings/oleObject28.bin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9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notesSlide" Target="../notesSlides/notesSlide6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10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chart" Target="../charts/chart2.xml"/><Relationship Id="rId10" Type="http://schemas.openxmlformats.org/officeDocument/2006/relationships/tags" Target="../tags/tag175.xml"/><Relationship Id="rId19" Type="http://schemas.openxmlformats.org/officeDocument/2006/relationships/slideLayout" Target="../slideLayouts/slideLayout22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tags" Target="../tags/tag18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png"/><Relationship Id="rId2" Type="http://schemas.openxmlformats.org/officeDocument/2006/relationships/tags" Target="../tags/tag18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9.pn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10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tags" Target="../tags/tag22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em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3.emf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oleObject" Target="../embeddings/oleObject22.bin"/><Relationship Id="rId2" Type="http://schemas.openxmlformats.org/officeDocument/2006/relationships/tags" Target="../tags/tag23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22.xml"/><Relationship Id="rId10" Type="http://schemas.openxmlformats.org/officeDocument/2006/relationships/tags" Target="../tags/tag31.xml"/><Relationship Id="rId19" Type="http://schemas.openxmlformats.org/officeDocument/2006/relationships/image" Target="../media/image10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0.xml"/><Relationship Id="rId21" Type="http://schemas.openxmlformats.org/officeDocument/2006/relationships/tags" Target="../tags/tag55.xml"/><Relationship Id="rId42" Type="http://schemas.openxmlformats.org/officeDocument/2006/relationships/tags" Target="../tags/tag76.xml"/><Relationship Id="rId47" Type="http://schemas.openxmlformats.org/officeDocument/2006/relationships/tags" Target="../tags/tag81.xml"/><Relationship Id="rId63" Type="http://schemas.openxmlformats.org/officeDocument/2006/relationships/tags" Target="../tags/tag97.xml"/><Relationship Id="rId68" Type="http://schemas.openxmlformats.org/officeDocument/2006/relationships/tags" Target="../tags/tag102.xml"/><Relationship Id="rId84" Type="http://schemas.openxmlformats.org/officeDocument/2006/relationships/tags" Target="../tags/tag118.xml"/><Relationship Id="rId89" Type="http://schemas.openxmlformats.org/officeDocument/2006/relationships/tags" Target="../tags/tag123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9" Type="http://schemas.openxmlformats.org/officeDocument/2006/relationships/tags" Target="../tags/tag63.xml"/><Relationship Id="rId107" Type="http://schemas.openxmlformats.org/officeDocument/2006/relationships/image" Target="../media/image23.emf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tags" Target="../tags/tag74.xml"/><Relationship Id="rId45" Type="http://schemas.openxmlformats.org/officeDocument/2006/relationships/tags" Target="../tags/tag79.xml"/><Relationship Id="rId53" Type="http://schemas.openxmlformats.org/officeDocument/2006/relationships/tags" Target="../tags/tag87.xml"/><Relationship Id="rId58" Type="http://schemas.openxmlformats.org/officeDocument/2006/relationships/tags" Target="../tags/tag92.xml"/><Relationship Id="rId66" Type="http://schemas.openxmlformats.org/officeDocument/2006/relationships/tags" Target="../tags/tag100.xml"/><Relationship Id="rId74" Type="http://schemas.openxmlformats.org/officeDocument/2006/relationships/tags" Target="../tags/tag108.xml"/><Relationship Id="rId79" Type="http://schemas.openxmlformats.org/officeDocument/2006/relationships/tags" Target="../tags/tag113.xml"/><Relationship Id="rId87" Type="http://schemas.openxmlformats.org/officeDocument/2006/relationships/tags" Target="../tags/tag121.xml"/><Relationship Id="rId102" Type="http://schemas.openxmlformats.org/officeDocument/2006/relationships/tags" Target="../tags/tag136.xml"/><Relationship Id="rId5" Type="http://schemas.openxmlformats.org/officeDocument/2006/relationships/tags" Target="../tags/tag39.xml"/><Relationship Id="rId61" Type="http://schemas.openxmlformats.org/officeDocument/2006/relationships/tags" Target="../tags/tag95.xml"/><Relationship Id="rId82" Type="http://schemas.openxmlformats.org/officeDocument/2006/relationships/tags" Target="../tags/tag116.xml"/><Relationship Id="rId90" Type="http://schemas.openxmlformats.org/officeDocument/2006/relationships/tags" Target="../tags/tag124.xml"/><Relationship Id="rId95" Type="http://schemas.openxmlformats.org/officeDocument/2006/relationships/tags" Target="../tags/tag129.xml"/><Relationship Id="rId19" Type="http://schemas.openxmlformats.org/officeDocument/2006/relationships/tags" Target="../tags/tag5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Relationship Id="rId43" Type="http://schemas.openxmlformats.org/officeDocument/2006/relationships/tags" Target="../tags/tag77.xml"/><Relationship Id="rId48" Type="http://schemas.openxmlformats.org/officeDocument/2006/relationships/tags" Target="../tags/tag82.xml"/><Relationship Id="rId56" Type="http://schemas.openxmlformats.org/officeDocument/2006/relationships/tags" Target="../tags/tag90.xml"/><Relationship Id="rId64" Type="http://schemas.openxmlformats.org/officeDocument/2006/relationships/tags" Target="../tags/tag98.xml"/><Relationship Id="rId69" Type="http://schemas.openxmlformats.org/officeDocument/2006/relationships/tags" Target="../tags/tag103.xml"/><Relationship Id="rId77" Type="http://schemas.openxmlformats.org/officeDocument/2006/relationships/tags" Target="../tags/tag111.xml"/><Relationship Id="rId100" Type="http://schemas.openxmlformats.org/officeDocument/2006/relationships/tags" Target="../tags/tag134.xml"/><Relationship Id="rId105" Type="http://schemas.openxmlformats.org/officeDocument/2006/relationships/slideLayout" Target="../slideLayouts/slideLayout20.xml"/><Relationship Id="rId8" Type="http://schemas.openxmlformats.org/officeDocument/2006/relationships/tags" Target="../tags/tag42.xml"/><Relationship Id="rId51" Type="http://schemas.openxmlformats.org/officeDocument/2006/relationships/tags" Target="../tags/tag85.xml"/><Relationship Id="rId72" Type="http://schemas.openxmlformats.org/officeDocument/2006/relationships/tags" Target="../tags/tag106.xml"/><Relationship Id="rId80" Type="http://schemas.openxmlformats.org/officeDocument/2006/relationships/tags" Target="../tags/tag114.xml"/><Relationship Id="rId85" Type="http://schemas.openxmlformats.org/officeDocument/2006/relationships/tags" Target="../tags/tag119.xml"/><Relationship Id="rId93" Type="http://schemas.openxmlformats.org/officeDocument/2006/relationships/tags" Target="../tags/tag127.xml"/><Relationship Id="rId98" Type="http://schemas.openxmlformats.org/officeDocument/2006/relationships/tags" Target="../tags/tag132.xml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46" Type="http://schemas.openxmlformats.org/officeDocument/2006/relationships/tags" Target="../tags/tag80.xml"/><Relationship Id="rId59" Type="http://schemas.openxmlformats.org/officeDocument/2006/relationships/tags" Target="../tags/tag93.xml"/><Relationship Id="rId67" Type="http://schemas.openxmlformats.org/officeDocument/2006/relationships/tags" Target="../tags/tag101.xml"/><Relationship Id="rId103" Type="http://schemas.openxmlformats.org/officeDocument/2006/relationships/tags" Target="../tags/tag137.xml"/><Relationship Id="rId108" Type="http://schemas.openxmlformats.org/officeDocument/2006/relationships/image" Target="../media/image10.png"/><Relationship Id="rId20" Type="http://schemas.openxmlformats.org/officeDocument/2006/relationships/tags" Target="../tags/tag54.xml"/><Relationship Id="rId41" Type="http://schemas.openxmlformats.org/officeDocument/2006/relationships/tags" Target="../tags/tag75.xml"/><Relationship Id="rId54" Type="http://schemas.openxmlformats.org/officeDocument/2006/relationships/tags" Target="../tags/tag88.xml"/><Relationship Id="rId62" Type="http://schemas.openxmlformats.org/officeDocument/2006/relationships/tags" Target="../tags/tag96.xml"/><Relationship Id="rId70" Type="http://schemas.openxmlformats.org/officeDocument/2006/relationships/tags" Target="../tags/tag104.xml"/><Relationship Id="rId75" Type="http://schemas.openxmlformats.org/officeDocument/2006/relationships/tags" Target="../tags/tag109.xml"/><Relationship Id="rId83" Type="http://schemas.openxmlformats.org/officeDocument/2006/relationships/tags" Target="../tags/tag117.xml"/><Relationship Id="rId88" Type="http://schemas.openxmlformats.org/officeDocument/2006/relationships/tags" Target="../tags/tag122.xml"/><Relationship Id="rId91" Type="http://schemas.openxmlformats.org/officeDocument/2006/relationships/tags" Target="../tags/tag125.xml"/><Relationship Id="rId96" Type="http://schemas.openxmlformats.org/officeDocument/2006/relationships/tags" Target="../tags/tag13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40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49" Type="http://schemas.openxmlformats.org/officeDocument/2006/relationships/tags" Target="../tags/tag83.xml"/><Relationship Id="rId57" Type="http://schemas.openxmlformats.org/officeDocument/2006/relationships/tags" Target="../tags/tag91.xml"/><Relationship Id="rId106" Type="http://schemas.openxmlformats.org/officeDocument/2006/relationships/oleObject" Target="../embeddings/oleObject23.bin"/><Relationship Id="rId10" Type="http://schemas.openxmlformats.org/officeDocument/2006/relationships/tags" Target="../tags/tag44.xml"/><Relationship Id="rId31" Type="http://schemas.openxmlformats.org/officeDocument/2006/relationships/tags" Target="../tags/tag65.xml"/><Relationship Id="rId44" Type="http://schemas.openxmlformats.org/officeDocument/2006/relationships/tags" Target="../tags/tag78.xml"/><Relationship Id="rId52" Type="http://schemas.openxmlformats.org/officeDocument/2006/relationships/tags" Target="../tags/tag86.xml"/><Relationship Id="rId60" Type="http://schemas.openxmlformats.org/officeDocument/2006/relationships/tags" Target="../tags/tag94.xml"/><Relationship Id="rId65" Type="http://schemas.openxmlformats.org/officeDocument/2006/relationships/tags" Target="../tags/tag99.xml"/><Relationship Id="rId73" Type="http://schemas.openxmlformats.org/officeDocument/2006/relationships/tags" Target="../tags/tag107.xml"/><Relationship Id="rId78" Type="http://schemas.openxmlformats.org/officeDocument/2006/relationships/tags" Target="../tags/tag112.xml"/><Relationship Id="rId81" Type="http://schemas.openxmlformats.org/officeDocument/2006/relationships/tags" Target="../tags/tag115.xml"/><Relationship Id="rId86" Type="http://schemas.openxmlformats.org/officeDocument/2006/relationships/tags" Target="../tags/tag120.xml"/><Relationship Id="rId94" Type="http://schemas.openxmlformats.org/officeDocument/2006/relationships/tags" Target="../tags/tag128.xml"/><Relationship Id="rId99" Type="http://schemas.openxmlformats.org/officeDocument/2006/relationships/tags" Target="../tags/tag133.xml"/><Relationship Id="rId101" Type="http://schemas.openxmlformats.org/officeDocument/2006/relationships/tags" Target="../tags/tag135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9" Type="http://schemas.openxmlformats.org/officeDocument/2006/relationships/tags" Target="../tags/tag73.xml"/><Relationship Id="rId109" Type="http://schemas.openxmlformats.org/officeDocument/2006/relationships/image" Target="../media/image9.png"/><Relationship Id="rId34" Type="http://schemas.openxmlformats.org/officeDocument/2006/relationships/tags" Target="../tags/tag68.xml"/><Relationship Id="rId50" Type="http://schemas.openxmlformats.org/officeDocument/2006/relationships/tags" Target="../tags/tag84.xml"/><Relationship Id="rId55" Type="http://schemas.openxmlformats.org/officeDocument/2006/relationships/tags" Target="../tags/tag89.xml"/><Relationship Id="rId76" Type="http://schemas.openxmlformats.org/officeDocument/2006/relationships/tags" Target="../tags/tag110.xml"/><Relationship Id="rId97" Type="http://schemas.openxmlformats.org/officeDocument/2006/relationships/tags" Target="../tags/tag131.xml"/><Relationship Id="rId104" Type="http://schemas.openxmlformats.org/officeDocument/2006/relationships/tags" Target="../tags/tag138.xml"/><Relationship Id="rId7" Type="http://schemas.openxmlformats.org/officeDocument/2006/relationships/tags" Target="../tags/tag41.xml"/><Relationship Id="rId71" Type="http://schemas.openxmlformats.org/officeDocument/2006/relationships/tags" Target="../tags/tag105.xml"/><Relationship Id="rId92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tags" Target="../tags/tag1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9.png"/><Relationship Id="rId2" Type="http://schemas.openxmlformats.org/officeDocument/2006/relationships/tags" Target="../tags/tag140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25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image" Target="../media/image25.emf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2.xml"/><Relationship Id="rId3" Type="http://schemas.openxmlformats.org/officeDocument/2006/relationships/tags" Target="../tags/tag151.xml"/><Relationship Id="rId21" Type="http://schemas.openxmlformats.org/officeDocument/2006/relationships/image" Target="../media/image23.emf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26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9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0.png"/><Relationship Id="rId10" Type="http://schemas.openxmlformats.org/officeDocument/2006/relationships/tags" Target="../tags/tag158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395840"/>
            <a:ext cx="6681176" cy="161583"/>
          </a:xfrm>
        </p:spPr>
        <p:txBody>
          <a:bodyPr/>
          <a:lstStyle/>
          <a:p>
            <a:endParaRPr lang="ru-RU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2823696" y="1228725"/>
            <a:ext cx="4439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Российская Федерация </a:t>
            </a:r>
          </a:p>
          <a:p>
            <a:pPr algn="ctr"/>
            <a:r>
              <a:rPr lang="ru-RU" sz="1000" dirty="0" smtClean="0"/>
              <a:t>Администрация города Орла</a:t>
            </a:r>
          </a:p>
          <a:p>
            <a:pPr algn="ctr"/>
            <a:r>
              <a:rPr lang="ru-RU" sz="1000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000" dirty="0" smtClean="0"/>
              <a:t>Детский сад №61 комбинированного вида</a:t>
            </a:r>
          </a:p>
          <a:p>
            <a:pPr algn="ctr"/>
            <a:r>
              <a:rPr lang="ru-RU" sz="10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2362200"/>
            <a:ext cx="754886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302010, Россия,</a:t>
            </a:r>
            <a:r>
              <a:rPr lang="en-US" sz="800" dirty="0" smtClean="0"/>
              <a:t> </a:t>
            </a:r>
            <a:r>
              <a:rPr lang="ru-RU" sz="800" dirty="0" smtClean="0"/>
              <a:t>Орловская область,</a:t>
            </a:r>
          </a:p>
          <a:p>
            <a:r>
              <a:rPr lang="ru-RU" sz="800" dirty="0" smtClean="0"/>
              <a:t>Город Орел, ул.Комсомольская,д.318</a:t>
            </a:r>
          </a:p>
          <a:p>
            <a:r>
              <a:rPr lang="en-US" sz="800" dirty="0" smtClean="0"/>
              <a:t>orel_ds61n @orel-region.ru</a:t>
            </a:r>
            <a:r>
              <a:rPr lang="ru-RU" sz="800" dirty="0" smtClean="0"/>
              <a:t>                                            </a:t>
            </a:r>
          </a:p>
          <a:p>
            <a:r>
              <a:rPr lang="ru-RU" sz="800" dirty="0" smtClean="0"/>
              <a:t>                                                                                                                                                                                                                       телефон(4862) 77-09-82</a:t>
            </a:r>
          </a:p>
          <a:p>
            <a:endParaRPr lang="ru-RU" sz="800" dirty="0"/>
          </a:p>
          <a:p>
            <a:endParaRPr lang="ru-RU" sz="800" dirty="0" smtClean="0"/>
          </a:p>
          <a:p>
            <a:pPr algn="ctr"/>
            <a:r>
              <a:rPr lang="ru-RU" sz="1400" b="1" dirty="0" smtClean="0"/>
              <a:t>Оптимизация процесса размещения новостей </a:t>
            </a:r>
          </a:p>
          <a:p>
            <a:pPr algn="ctr"/>
            <a:r>
              <a:rPr lang="ru-RU" sz="1400" b="1" dirty="0" smtClean="0"/>
              <a:t>на сайте, в </a:t>
            </a:r>
            <a:r>
              <a:rPr lang="ru-RU" sz="1400" b="1" dirty="0" err="1" smtClean="0"/>
              <a:t>мессенджерах</a:t>
            </a:r>
            <a:r>
              <a:rPr lang="ru-RU" sz="1400" b="1" dirty="0" smtClean="0"/>
              <a:t> и социальных сетях</a:t>
            </a:r>
          </a:p>
          <a:p>
            <a:pPr algn="ctr"/>
            <a:r>
              <a:rPr lang="ru-RU" sz="1400" b="1" dirty="0" smtClean="0"/>
              <a:t>МБДОУ Детский сад №61 комбинированного вида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                                                                </a:t>
            </a:r>
            <a:r>
              <a:rPr lang="ru-RU" sz="1200" dirty="0" smtClean="0"/>
              <a:t>Орел, 202</a:t>
            </a:r>
            <a:r>
              <a:rPr lang="en-US" sz="1200" dirty="0" smtClean="0"/>
              <a:t>3</a:t>
            </a:r>
            <a:endParaRPr lang="ru-RU" sz="12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</a:t>
            </a:r>
            <a:endParaRPr lang="ru-RU" sz="1400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59" y="104934"/>
            <a:ext cx="582613" cy="74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72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31900" y="199633"/>
            <a:ext cx="5110534" cy="846386"/>
          </a:xfrm>
        </p:spPr>
        <p:txBody>
          <a:bodyPr/>
          <a:lstStyle/>
          <a:p>
            <a:r>
              <a:rPr lang="ru-RU" sz="1200" dirty="0"/>
              <a:t>ПРОЕКТ «Оптимизация процесса размещения новостей на сайте, в </a:t>
            </a:r>
            <a:r>
              <a:rPr lang="ru-RU" sz="1200" dirty="0" err="1"/>
              <a:t>мессенджерах</a:t>
            </a:r>
            <a:r>
              <a:rPr lang="ru-RU" sz="1200" dirty="0"/>
              <a:t> и социальных сетях МБДОУ Детский сад №61 комбинированного вида»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2" y="4178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61" y="-52987"/>
            <a:ext cx="845163" cy="10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8135" y="953686"/>
            <a:ext cx="63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Картирование текущего состояния процесса</a:t>
            </a:r>
          </a:p>
          <a:p>
            <a:pPr algn="ctr"/>
            <a:r>
              <a:rPr lang="ru-RU" sz="1800" b="1" dirty="0" smtClean="0"/>
              <a:t>(24.04.2023г.-05.05.2023г.)</a:t>
            </a:r>
            <a:endParaRPr lang="ru-RU" sz="1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8" y="1772861"/>
            <a:ext cx="3567790" cy="2675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3" y="3086098"/>
            <a:ext cx="3368300" cy="25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110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4" name="Group 213"/>
          <p:cNvGrpSpPr/>
          <p:nvPr/>
        </p:nvGrpSpPr>
        <p:grpSpPr>
          <a:xfrm>
            <a:off x="2212420" y="979491"/>
            <a:ext cx="4017720" cy="272561"/>
            <a:chOff x="176211" y="1362814"/>
            <a:chExt cx="8589720" cy="272561"/>
          </a:xfrm>
        </p:grpSpPr>
        <p:cxnSp>
          <p:nvCxnSpPr>
            <p:cNvPr id="217" name="Straight Connector 216"/>
            <p:cNvCxnSpPr/>
            <p:nvPr/>
          </p:nvCxnSpPr>
          <p:spPr>
            <a:xfrm>
              <a:off x="176211" y="1362814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76211" y="1635375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63"/>
          <p:cNvSpPr txBox="1"/>
          <p:nvPr/>
        </p:nvSpPr>
        <p:spPr>
          <a:xfrm>
            <a:off x="218938" y="1970164"/>
            <a:ext cx="1216884" cy="1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…</a:t>
            </a:r>
            <a:endParaRPr lang="ru-RU" sz="1000" i="1" dirty="0"/>
          </a:p>
        </p:txBody>
      </p:sp>
      <p:sp>
        <p:nvSpPr>
          <p:cNvPr id="121" name="Rectangle 120"/>
          <p:cNvSpPr/>
          <p:nvPr/>
        </p:nvSpPr>
        <p:spPr>
          <a:xfrm>
            <a:off x="162391" y="2411814"/>
            <a:ext cx="118077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Создание проекта решения о применении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ЗАО </a:t>
            </a:r>
            <a:r>
              <a:rPr lang="ru-RU" sz="1000" dirty="0" smtClean="0">
                <a:solidFill>
                  <a:schemeClr val="tx1"/>
                </a:solidFill>
              </a:rPr>
              <a:t>"АЭМ-технологии"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2" name="Right Arrow 121"/>
          <p:cNvSpPr>
            <a:spLocks/>
          </p:cNvSpPr>
          <p:nvPr/>
        </p:nvSpPr>
        <p:spPr>
          <a:xfrm>
            <a:off x="1376015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3" name="Rectangle 41"/>
          <p:cNvSpPr txBox="1">
            <a:spLocks/>
          </p:cNvSpPr>
          <p:nvPr/>
        </p:nvSpPr>
        <p:spPr>
          <a:xfrm>
            <a:off x="162391" y="1545785"/>
            <a:ext cx="1180776" cy="371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0</a:t>
            </a:r>
            <a:r>
              <a:rPr lang="ru-RU" sz="1000" b="1" dirty="0" smtClean="0"/>
              <a:t> </a:t>
            </a:r>
            <a:r>
              <a:rPr lang="ru-RU" sz="1000" b="1" dirty="0"/>
              <a:t>шаг - </a:t>
            </a:r>
            <a:r>
              <a:rPr lang="ru-RU" sz="1000" b="1" dirty="0" smtClean="0"/>
              <a:t>… дней</a:t>
            </a:r>
            <a:endParaRPr lang="ru-RU" sz="1000" b="1" dirty="0"/>
          </a:p>
        </p:txBody>
      </p:sp>
      <p:sp>
        <p:nvSpPr>
          <p:cNvPr id="127" name="Rectangle 126"/>
          <p:cNvSpPr/>
          <p:nvPr/>
        </p:nvSpPr>
        <p:spPr>
          <a:xfrm>
            <a:off x="162391" y="1545785"/>
            <a:ext cx="1180776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2391" y="2411814"/>
            <a:ext cx="118077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Поручение о размещении информации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3 минуты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3" name="Rectangle 41"/>
          <p:cNvSpPr txBox="1">
            <a:spLocks/>
          </p:cNvSpPr>
          <p:nvPr/>
        </p:nvSpPr>
        <p:spPr>
          <a:xfrm>
            <a:off x="162391" y="1545785"/>
            <a:ext cx="1180776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/>
              <a:t>Вход в процесс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669567" y="1545785"/>
            <a:ext cx="112436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669567" y="2411814"/>
            <a:ext cx="112436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Сбор и подготовка информации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40 минут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1" name="Right Arrow 170"/>
          <p:cNvSpPr>
            <a:spLocks/>
          </p:cNvSpPr>
          <p:nvPr/>
        </p:nvSpPr>
        <p:spPr>
          <a:xfrm>
            <a:off x="2831236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3" name="Rectangle 41"/>
          <p:cNvSpPr txBox="1">
            <a:spLocks/>
          </p:cNvSpPr>
          <p:nvPr/>
        </p:nvSpPr>
        <p:spPr>
          <a:xfrm>
            <a:off x="1669567" y="1545785"/>
            <a:ext cx="112436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1</a:t>
            </a:r>
            <a:r>
              <a:rPr lang="ru-RU" sz="1000" b="1" dirty="0" smtClean="0"/>
              <a:t> этап </a:t>
            </a:r>
            <a:endParaRPr lang="ru-RU" sz="1000" b="1" dirty="0"/>
          </a:p>
        </p:txBody>
      </p:sp>
      <p:sp>
        <p:nvSpPr>
          <p:cNvPr id="174" name="Rectangle 173"/>
          <p:cNvSpPr/>
          <p:nvPr/>
        </p:nvSpPr>
        <p:spPr>
          <a:xfrm>
            <a:off x="3124813" y="1545785"/>
            <a:ext cx="1148586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124813" y="2411814"/>
            <a:ext cx="114858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Передача информации модератору официального сайта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10 минут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8" name="Right Arrow 177"/>
          <p:cNvSpPr>
            <a:spLocks/>
          </p:cNvSpPr>
          <p:nvPr/>
        </p:nvSpPr>
        <p:spPr>
          <a:xfrm>
            <a:off x="4307264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9" name="Rectangle 41"/>
          <p:cNvSpPr txBox="1">
            <a:spLocks/>
          </p:cNvSpPr>
          <p:nvPr/>
        </p:nvSpPr>
        <p:spPr>
          <a:xfrm>
            <a:off x="3124813" y="1545785"/>
            <a:ext cx="1148586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2</a:t>
            </a:r>
            <a:r>
              <a:rPr lang="ru-RU" sz="1000" b="1" dirty="0" smtClean="0"/>
              <a:t> этап.</a:t>
            </a:r>
            <a:endParaRPr lang="ru-RU" sz="1000" b="1" dirty="0"/>
          </a:p>
        </p:txBody>
      </p:sp>
      <p:sp>
        <p:nvSpPr>
          <p:cNvPr id="180" name="Rectangle 179"/>
          <p:cNvSpPr/>
          <p:nvPr/>
        </p:nvSpPr>
        <p:spPr>
          <a:xfrm>
            <a:off x="4599022" y="1545785"/>
            <a:ext cx="1170665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599022" y="2411814"/>
            <a:ext cx="1170665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err="1" smtClean="0">
                <a:solidFill>
                  <a:schemeClr val="tx1"/>
                </a:solidFill>
              </a:rPr>
              <a:t>Отбор,обработка</a:t>
            </a:r>
            <a:r>
              <a:rPr lang="ru-RU" sz="1000" dirty="0" smtClean="0">
                <a:solidFill>
                  <a:schemeClr val="tx1"/>
                </a:solidFill>
              </a:rPr>
              <a:t> и редактирование информации</a:t>
            </a:r>
          </a:p>
          <a:p>
            <a:pPr lvl="0" defTabSz="444500">
              <a:spcAft>
                <a:spcPts val="0"/>
              </a:spcAft>
            </a:pPr>
            <a:r>
              <a:rPr lang="ru-RU" sz="1000" smtClean="0">
                <a:solidFill>
                  <a:schemeClr val="tx1"/>
                </a:solidFill>
              </a:rPr>
              <a:t>15 </a:t>
            </a:r>
            <a:r>
              <a:rPr lang="ru-RU" sz="1000" dirty="0" smtClean="0">
                <a:solidFill>
                  <a:schemeClr val="tx1"/>
                </a:solidFill>
              </a:rPr>
              <a:t>минут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3" name="Right Arrow 182"/>
          <p:cNvSpPr>
            <a:spLocks/>
          </p:cNvSpPr>
          <p:nvPr/>
        </p:nvSpPr>
        <p:spPr>
          <a:xfrm>
            <a:off x="5781822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4" name="Rectangle 41"/>
          <p:cNvSpPr txBox="1">
            <a:spLocks/>
          </p:cNvSpPr>
          <p:nvPr/>
        </p:nvSpPr>
        <p:spPr>
          <a:xfrm>
            <a:off x="4599022" y="1545785"/>
            <a:ext cx="1170665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3</a:t>
            </a:r>
            <a:r>
              <a:rPr lang="ru-RU" sz="1000" b="1" dirty="0" smtClean="0"/>
              <a:t> этап</a:t>
            </a:r>
            <a:endParaRPr lang="ru-RU" sz="1000" b="1" dirty="0"/>
          </a:p>
        </p:txBody>
      </p:sp>
      <p:sp>
        <p:nvSpPr>
          <p:cNvPr id="196" name="Rectangle 195"/>
          <p:cNvSpPr/>
          <p:nvPr/>
        </p:nvSpPr>
        <p:spPr>
          <a:xfrm>
            <a:off x="6098657" y="1545785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7" name="Rectangle 63"/>
          <p:cNvSpPr txBox="1"/>
          <p:nvPr/>
        </p:nvSpPr>
        <p:spPr>
          <a:xfrm>
            <a:off x="6147137" y="1970164"/>
            <a:ext cx="1216884" cy="1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…</a:t>
            </a:r>
            <a:endParaRPr lang="ru-RU" sz="1000" i="1" dirty="0"/>
          </a:p>
        </p:txBody>
      </p:sp>
      <p:sp>
        <p:nvSpPr>
          <p:cNvPr id="200" name="Rectangle 41"/>
          <p:cNvSpPr txBox="1">
            <a:spLocks/>
          </p:cNvSpPr>
          <p:nvPr/>
        </p:nvSpPr>
        <p:spPr>
          <a:xfrm>
            <a:off x="6090590" y="1545785"/>
            <a:ext cx="1133821" cy="371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0</a:t>
            </a:r>
            <a:r>
              <a:rPr lang="ru-RU" sz="1000" b="1" dirty="0" smtClean="0"/>
              <a:t> </a:t>
            </a:r>
            <a:r>
              <a:rPr lang="ru-RU" sz="1000" b="1" dirty="0"/>
              <a:t>шаг - </a:t>
            </a:r>
            <a:r>
              <a:rPr lang="ru-RU" sz="1000" b="1" dirty="0" smtClean="0"/>
              <a:t>… дней</a:t>
            </a:r>
            <a:endParaRPr lang="ru-RU" sz="1000" b="1" dirty="0"/>
          </a:p>
        </p:txBody>
      </p:sp>
      <p:sp>
        <p:nvSpPr>
          <p:cNvPr id="208" name="Rectangle 207"/>
          <p:cNvSpPr/>
          <p:nvPr/>
        </p:nvSpPr>
        <p:spPr>
          <a:xfrm>
            <a:off x="6090590" y="1545785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090590" y="2411814"/>
            <a:ext cx="113382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Проверка и отправка информации на доработку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2 минуты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1" name="Rectangle 41"/>
          <p:cNvSpPr txBox="1">
            <a:spLocks/>
          </p:cNvSpPr>
          <p:nvPr/>
        </p:nvSpPr>
        <p:spPr>
          <a:xfrm>
            <a:off x="6090590" y="1545785"/>
            <a:ext cx="113382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4</a:t>
            </a:r>
            <a:r>
              <a:rPr lang="ru-RU" sz="1000" b="1" dirty="0" smtClean="0"/>
              <a:t> этап .</a:t>
            </a:r>
            <a:endParaRPr lang="ru-RU" sz="1000" b="1" dirty="0"/>
          </a:p>
        </p:txBody>
      </p:sp>
      <p:sp>
        <p:nvSpPr>
          <p:cNvPr id="131" name="Right Arrow 130"/>
          <p:cNvSpPr>
            <a:spLocks/>
          </p:cNvSpPr>
          <p:nvPr/>
        </p:nvSpPr>
        <p:spPr>
          <a:xfrm>
            <a:off x="1376015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248355" y="5848079"/>
            <a:ext cx="1710805" cy="361903"/>
            <a:chOff x="125411" y="977723"/>
            <a:chExt cx="1710805" cy="361903"/>
          </a:xfrm>
        </p:grpSpPr>
        <p:sp>
          <p:nvSpPr>
            <p:cNvPr id="230" name="Rectangle 229"/>
            <p:cNvSpPr>
              <a:spLocks/>
            </p:cNvSpPr>
            <p:nvPr/>
          </p:nvSpPr>
          <p:spPr>
            <a:xfrm>
              <a:off x="125411" y="1101212"/>
              <a:ext cx="272157" cy="114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1" name="Rectangle 41"/>
            <p:cNvSpPr txBox="1">
              <a:spLocks/>
            </p:cNvSpPr>
            <p:nvPr/>
          </p:nvSpPr>
          <p:spPr>
            <a:xfrm>
              <a:off x="125411" y="989510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900" b="1" dirty="0"/>
            </a:p>
          </p:txBody>
        </p:sp>
        <p:sp>
          <p:nvSpPr>
            <p:cNvPr id="232" name="Rectangle 231"/>
            <p:cNvSpPr>
              <a:spLocks/>
            </p:cNvSpPr>
            <p:nvPr/>
          </p:nvSpPr>
          <p:spPr>
            <a:xfrm>
              <a:off x="125411" y="1212914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63"/>
            <p:cNvSpPr txBox="1">
              <a:spLocks/>
            </p:cNvSpPr>
            <p:nvPr/>
          </p:nvSpPr>
          <p:spPr>
            <a:xfrm>
              <a:off x="478474" y="977723"/>
              <a:ext cx="10964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Продолжительность</a:t>
              </a:r>
              <a:endParaRPr lang="ru-RU" sz="900" dirty="0"/>
            </a:p>
          </p:txBody>
        </p:sp>
        <p:sp>
          <p:nvSpPr>
            <p:cNvPr id="234" name="Rectangle 63"/>
            <p:cNvSpPr txBox="1">
              <a:spLocks/>
            </p:cNvSpPr>
            <p:nvPr/>
          </p:nvSpPr>
          <p:spPr>
            <a:xfrm>
              <a:off x="478474" y="1089425"/>
              <a:ext cx="70852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Исполнитель</a:t>
              </a:r>
              <a:endParaRPr lang="ru-RU" sz="900" dirty="0"/>
            </a:p>
          </p:txBody>
        </p:sp>
        <p:sp>
          <p:nvSpPr>
            <p:cNvPr id="235" name="Rectangle 63"/>
            <p:cNvSpPr txBox="1">
              <a:spLocks/>
            </p:cNvSpPr>
            <p:nvPr/>
          </p:nvSpPr>
          <p:spPr>
            <a:xfrm>
              <a:off x="478472" y="1201127"/>
              <a:ext cx="13577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Описание шага процесса</a:t>
              </a:r>
              <a:endParaRPr lang="ru-RU" sz="900" dirty="0"/>
            </a:p>
          </p:txBody>
        </p:sp>
      </p:grpSp>
      <p:cxnSp>
        <p:nvCxnSpPr>
          <p:cNvPr id="79" name="Прямая соединительная линия 78"/>
          <p:cNvCxnSpPr/>
          <p:nvPr/>
        </p:nvCxnSpPr>
        <p:spPr>
          <a:xfrm>
            <a:off x="1489079" y="1689282"/>
            <a:ext cx="0" cy="20223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95"/>
          <p:cNvSpPr/>
          <p:nvPr/>
        </p:nvSpPr>
        <p:spPr>
          <a:xfrm>
            <a:off x="995381" y="3817584"/>
            <a:ext cx="1133821" cy="19489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мм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3" name="Rectangle 207"/>
          <p:cNvSpPr/>
          <p:nvPr/>
        </p:nvSpPr>
        <p:spPr>
          <a:xfrm>
            <a:off x="2952115" y="3800081"/>
            <a:ext cx="1272330" cy="199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5" name="Rectangle 209"/>
          <p:cNvSpPr/>
          <p:nvPr/>
        </p:nvSpPr>
        <p:spPr>
          <a:xfrm>
            <a:off x="2938970" y="4469906"/>
            <a:ext cx="1272330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Производственный анализ</a:t>
            </a:r>
          </a:p>
        </p:txBody>
      </p:sp>
      <p:sp>
        <p:nvSpPr>
          <p:cNvPr id="86" name="Rectangle 41"/>
          <p:cNvSpPr txBox="1">
            <a:spLocks/>
          </p:cNvSpPr>
          <p:nvPr/>
        </p:nvSpPr>
        <p:spPr>
          <a:xfrm>
            <a:off x="2938970" y="3800081"/>
            <a:ext cx="1298500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 smtClean="0"/>
              <a:t>Выход процесса</a:t>
            </a:r>
            <a:endParaRPr lang="ru-RU" sz="1000" b="1" i="1" dirty="0"/>
          </a:p>
        </p:txBody>
      </p:sp>
      <p:sp>
        <p:nvSpPr>
          <p:cNvPr id="95" name="Right Arrow 182"/>
          <p:cNvSpPr>
            <a:spLocks/>
          </p:cNvSpPr>
          <p:nvPr/>
        </p:nvSpPr>
        <p:spPr>
          <a:xfrm>
            <a:off x="7241273" y="2853944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494385" y="3903758"/>
            <a:ext cx="41224" cy="183409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63"/>
          <p:cNvSpPr txBox="1"/>
          <p:nvPr/>
        </p:nvSpPr>
        <p:spPr>
          <a:xfrm>
            <a:off x="6538996" y="5932983"/>
            <a:ext cx="1244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Предлагаемые решения</a:t>
            </a:r>
          </a:p>
        </p:txBody>
      </p:sp>
      <p:sp>
        <p:nvSpPr>
          <p:cNvPr id="135" name="Rectangle 41"/>
          <p:cNvSpPr txBox="1"/>
          <p:nvPr/>
        </p:nvSpPr>
        <p:spPr>
          <a:xfrm>
            <a:off x="42676" y="1030040"/>
            <a:ext cx="89582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endParaRPr lang="ru-RU" sz="1000" b="1" dirty="0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186188" y="5791200"/>
            <a:ext cx="860253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 bwMode="auto">
          <a:xfrm>
            <a:off x="1177048" y="236794"/>
            <a:ext cx="54804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200" dirty="0" smtClean="0"/>
              <a:t>Карта целевого состояния процесса « Оптимизация процесса размещения новостей на сайте,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№61 комбинированного вида»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545835" y="911199"/>
            <a:ext cx="34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итого – время целевого состояния процесса- 1 час</a:t>
            </a:r>
          </a:p>
          <a:p>
            <a:r>
              <a:rPr lang="ru-RU" sz="1000" dirty="0" smtClean="0"/>
              <a:t>30 минут(90 минут)</a:t>
            </a:r>
            <a:endParaRPr lang="ru-RU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229238" y="2073605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Администрация ДОУ</a:t>
            </a:r>
            <a:endParaRPr lang="ru-RU" sz="800" dirty="0"/>
          </a:p>
        </p:txBody>
      </p:sp>
      <p:sp>
        <p:nvSpPr>
          <p:cNvPr id="89" name="TextBox 88"/>
          <p:cNvSpPr txBox="1"/>
          <p:nvPr/>
        </p:nvSpPr>
        <p:spPr>
          <a:xfrm>
            <a:off x="1777714" y="2056192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Команда проекта</a:t>
            </a:r>
            <a:endParaRPr lang="ru-RU" sz="800" dirty="0"/>
          </a:p>
        </p:txBody>
      </p:sp>
      <p:sp>
        <p:nvSpPr>
          <p:cNvPr id="90" name="TextBox 89"/>
          <p:cNvSpPr txBox="1"/>
          <p:nvPr/>
        </p:nvSpPr>
        <p:spPr>
          <a:xfrm>
            <a:off x="3222280" y="2073605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Зам.зав</a:t>
            </a:r>
            <a:r>
              <a:rPr lang="ru-RU" sz="800" dirty="0" smtClean="0"/>
              <a:t>. </a:t>
            </a:r>
            <a:r>
              <a:rPr lang="ru-RU" sz="800" dirty="0"/>
              <a:t>п</a:t>
            </a:r>
            <a:r>
              <a:rPr lang="ru-RU" sz="800" dirty="0" smtClean="0"/>
              <a:t>о УВР</a:t>
            </a:r>
            <a:endParaRPr lang="ru-RU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4738225" y="2012050"/>
            <a:ext cx="109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Модератор официального сайта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90590" y="2073605"/>
            <a:ext cx="116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    ответственный за ведение сайта ДОУ</a:t>
            </a:r>
            <a:endParaRPr lang="ru-RU" sz="800" dirty="0"/>
          </a:p>
        </p:txBody>
      </p:sp>
      <p:sp>
        <p:nvSpPr>
          <p:cNvPr id="93" name="Rectangle 41"/>
          <p:cNvSpPr txBox="1">
            <a:spLocks/>
          </p:cNvSpPr>
          <p:nvPr/>
        </p:nvSpPr>
        <p:spPr>
          <a:xfrm>
            <a:off x="995381" y="3811681"/>
            <a:ext cx="113382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5</a:t>
            </a:r>
            <a:r>
              <a:rPr lang="ru-RU" sz="1000" b="1" dirty="0" smtClean="0"/>
              <a:t> этап .</a:t>
            </a:r>
            <a:endParaRPr lang="ru-RU" sz="1000" b="1" dirty="0"/>
          </a:p>
        </p:txBody>
      </p:sp>
      <p:sp>
        <p:nvSpPr>
          <p:cNvPr id="104" name="Rectangle 209"/>
          <p:cNvSpPr/>
          <p:nvPr/>
        </p:nvSpPr>
        <p:spPr>
          <a:xfrm>
            <a:off x="995382" y="4469906"/>
            <a:ext cx="1145384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Размещение проверенной информации </a:t>
            </a:r>
            <a:r>
              <a:rPr lang="ru-RU" sz="1000" dirty="0" err="1" smtClean="0">
                <a:solidFill>
                  <a:schemeClr val="tx1"/>
                </a:solidFill>
              </a:rPr>
              <a:t>модератом</a:t>
            </a:r>
            <a:r>
              <a:rPr lang="ru-RU" sz="1000" dirty="0" smtClean="0">
                <a:solidFill>
                  <a:schemeClr val="tx1"/>
                </a:solidFill>
              </a:rPr>
              <a:t> официального сайта ДОУ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20минут)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5" name="Right Arrow 170"/>
          <p:cNvSpPr>
            <a:spLocks/>
          </p:cNvSpPr>
          <p:nvPr/>
        </p:nvSpPr>
        <p:spPr>
          <a:xfrm>
            <a:off x="489241" y="4583850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6" name="Right Arrow 170"/>
          <p:cNvSpPr>
            <a:spLocks/>
          </p:cNvSpPr>
          <p:nvPr/>
        </p:nvSpPr>
        <p:spPr>
          <a:xfrm>
            <a:off x="2455290" y="4583850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33101" y="3789919"/>
            <a:ext cx="2866340" cy="192414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363620" y="3830702"/>
            <a:ext cx="18053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Предлагаемые решения</a:t>
            </a:r>
            <a:endParaRPr lang="ru-RU" sz="105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6394608" y="4137026"/>
            <a:ext cx="2446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Печать текста в </a:t>
            </a:r>
            <a:r>
              <a:rPr lang="ru-RU" sz="800" dirty="0" err="1" smtClean="0"/>
              <a:t>мессенджере</a:t>
            </a:r>
            <a:endParaRPr lang="ru-RU" sz="800" dirty="0" smtClean="0"/>
          </a:p>
          <a:p>
            <a:r>
              <a:rPr lang="ru-RU" sz="800" dirty="0" smtClean="0"/>
              <a:t>Разработка образца и алгоритма для </a:t>
            </a:r>
          </a:p>
          <a:p>
            <a:r>
              <a:rPr lang="ru-RU" sz="800" dirty="0" smtClean="0"/>
              <a:t>подготовки новостей различного содержания</a:t>
            </a:r>
          </a:p>
          <a:p>
            <a:r>
              <a:rPr lang="ru-RU" sz="800" dirty="0" smtClean="0"/>
              <a:t>Возможность делать электронный вариант новостей на </a:t>
            </a:r>
            <a:r>
              <a:rPr lang="ru-RU" sz="800" dirty="0" err="1" smtClean="0"/>
              <a:t>компьютере,телефоне,исходя</a:t>
            </a:r>
            <a:r>
              <a:rPr lang="ru-RU" sz="800" dirty="0" smtClean="0"/>
              <a:t> из</a:t>
            </a:r>
          </a:p>
          <a:p>
            <a:r>
              <a:rPr lang="ru-RU" sz="800" dirty="0"/>
              <a:t>т</a:t>
            </a:r>
            <a:r>
              <a:rPr lang="ru-RU" sz="800" dirty="0" smtClean="0"/>
              <a:t>ребований к техническим характеристикам </a:t>
            </a:r>
          </a:p>
          <a:p>
            <a:r>
              <a:rPr lang="ru-RU" sz="800" dirty="0"/>
              <a:t>ф</a:t>
            </a:r>
            <a:r>
              <a:rPr lang="ru-RU" sz="800" dirty="0" smtClean="0"/>
              <a:t>айлов и  изображений.</a:t>
            </a:r>
          </a:p>
          <a:p>
            <a:r>
              <a:rPr lang="ru-RU" sz="800" dirty="0" smtClean="0"/>
              <a:t>Передача информации по электронной почте.</a:t>
            </a:r>
          </a:p>
          <a:p>
            <a:r>
              <a:rPr lang="ru-RU" sz="800" dirty="0" smtClean="0"/>
              <a:t>Разработка шаблона для размещения информации на сайте ДОУ.</a:t>
            </a:r>
          </a:p>
          <a:p>
            <a:r>
              <a:rPr lang="ru-RU" sz="800" dirty="0" smtClean="0"/>
              <a:t>Передача информации по электронным связям</a:t>
            </a:r>
            <a:endParaRPr lang="ru-RU" sz="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230140" y="5208598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 </a:t>
            </a:r>
            <a:r>
              <a:rPr lang="ru-RU" sz="800" dirty="0" smtClean="0"/>
              <a:t>    </a:t>
            </a:r>
          </a:p>
        </p:txBody>
      </p:sp>
      <p:sp>
        <p:nvSpPr>
          <p:cNvPr id="141" name="Блок-схема: узел 140"/>
          <p:cNvSpPr/>
          <p:nvPr/>
        </p:nvSpPr>
        <p:spPr>
          <a:xfrm>
            <a:off x="5913591" y="4087128"/>
            <a:ext cx="457200" cy="315241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1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2" name="Блок-схема: узел 141"/>
          <p:cNvSpPr/>
          <p:nvPr/>
        </p:nvSpPr>
        <p:spPr>
          <a:xfrm>
            <a:off x="5913591" y="4439757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2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3" name="Блок-схема: узел 142"/>
          <p:cNvSpPr/>
          <p:nvPr/>
        </p:nvSpPr>
        <p:spPr>
          <a:xfrm>
            <a:off x="5913591" y="4854044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3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4" name="Блок-схема: узел 143"/>
          <p:cNvSpPr/>
          <p:nvPr/>
        </p:nvSpPr>
        <p:spPr>
          <a:xfrm>
            <a:off x="5925564" y="5184557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4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45" name="Блок-схема: узел 144"/>
          <p:cNvSpPr/>
          <p:nvPr/>
        </p:nvSpPr>
        <p:spPr>
          <a:xfrm>
            <a:off x="5925564" y="5935445"/>
            <a:ext cx="457200" cy="263527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№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pic>
        <p:nvPicPr>
          <p:cNvPr id="258287" name="Picture 2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84" y="67531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289" name="Picture 2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51" y="-61056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8086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82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1900" y="158750"/>
            <a:ext cx="6681176" cy="553998"/>
          </a:xfrm>
        </p:spPr>
        <p:txBody>
          <a:bodyPr/>
          <a:lstStyle/>
          <a:p>
            <a:r>
              <a:rPr lang="ru-RU" sz="1800" dirty="0"/>
              <a:t>Мониторинг достигнутых результатов. Производственный анализ №2</a:t>
            </a:r>
          </a:p>
        </p:txBody>
      </p:sp>
      <p:sp>
        <p:nvSpPr>
          <p:cNvPr id="282" name="Rectangle 28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22238" y="1227941"/>
            <a:ext cx="369899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83" name="Rectangle 14"/>
          <p:cNvSpPr txBox="1"/>
          <p:nvPr>
            <p:custDataLst>
              <p:tags r:id="rId6"/>
            </p:custDataLst>
          </p:nvPr>
        </p:nvSpPr>
        <p:spPr>
          <a:xfrm>
            <a:off x="153988" y="1291441"/>
            <a:ext cx="350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Мониторинг ВПП по каждому этапу процесса</a:t>
            </a:r>
          </a:p>
        </p:txBody>
      </p:sp>
      <p:sp>
        <p:nvSpPr>
          <p:cNvPr id="285" name="Rectangle 28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122238" y="1228725"/>
            <a:ext cx="3698991" cy="50290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5" name="Rectangle 2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119764" y="977457"/>
            <a:ext cx="447559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b="1" dirty="0" smtClean="0"/>
              <a:t>- Проблема (нумерация сквозная для всего проекта)</a:t>
            </a:r>
            <a:endParaRPr lang="ru-RU" sz="1000" b="1" dirty="0"/>
          </a:p>
        </p:txBody>
      </p:sp>
      <p:sp>
        <p:nvSpPr>
          <p:cNvPr id="376" name="Rectangle 137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3893841" y="1228725"/>
            <a:ext cx="494153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7" name="Rectangle 1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975389" y="1292225"/>
            <a:ext cx="491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Анализ </a:t>
            </a:r>
            <a:r>
              <a:rPr lang="ru-RU" sz="1000" b="1" dirty="0" smtClean="0"/>
              <a:t>и решение проблем</a:t>
            </a:r>
            <a:endParaRPr lang="ru-RU" sz="1000" b="1" dirty="0"/>
          </a:p>
        </p:txBody>
      </p:sp>
      <p:sp>
        <p:nvSpPr>
          <p:cNvPr id="380" name="Rectangle 223"/>
          <p:cNvSpPr>
            <a:spLocks/>
          </p:cNvSpPr>
          <p:nvPr>
            <p:custDataLst>
              <p:tags r:id="rId11"/>
            </p:custDataLst>
          </p:nvPr>
        </p:nvSpPr>
        <p:spPr>
          <a:xfrm>
            <a:off x="3893841" y="1228725"/>
            <a:ext cx="4941531" cy="50290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381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85014" y="1673225"/>
            <a:ext cx="1347382" cy="173038"/>
            <a:chOff x="915" y="921"/>
            <a:chExt cx="2686" cy="109"/>
          </a:xfrm>
        </p:grpSpPr>
        <p:cxnSp>
          <p:nvCxnSpPr>
            <p:cNvPr id="382" name="AutoShape 249"/>
            <p:cNvCxnSpPr>
              <a:cxnSpLocks noChangeShapeType="1"/>
              <a:stCxn id="383" idx="4"/>
              <a:endCxn id="38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3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Проблема</a:t>
              </a:r>
            </a:p>
          </p:txBody>
        </p:sp>
      </p:grpSp>
      <p:grpSp>
        <p:nvGrpSpPr>
          <p:cNvPr id="386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445017" y="1673226"/>
            <a:ext cx="1589695" cy="173038"/>
            <a:chOff x="915" y="921"/>
            <a:chExt cx="2686" cy="109"/>
          </a:xfrm>
        </p:grpSpPr>
        <p:cxnSp>
          <p:nvCxnSpPr>
            <p:cNvPr id="387" name="AutoShape 249"/>
            <p:cNvCxnSpPr>
              <a:cxnSpLocks noChangeShapeType="1"/>
              <a:stCxn id="388" idx="4"/>
              <a:endCxn id="38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8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Коренная </a:t>
              </a:r>
              <a:r>
                <a:rPr lang="ru-RU" sz="1000" b="1" dirty="0"/>
                <a:t>причина</a:t>
              </a:r>
            </a:p>
          </p:txBody>
        </p:sp>
      </p:grpSp>
      <p:grpSp>
        <p:nvGrpSpPr>
          <p:cNvPr id="391" name="Group 1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146951" y="1519240"/>
            <a:ext cx="1659042" cy="327026"/>
            <a:chOff x="915" y="824"/>
            <a:chExt cx="2686" cy="206"/>
          </a:xfrm>
        </p:grpSpPr>
        <p:cxnSp>
          <p:nvCxnSpPr>
            <p:cNvPr id="392" name="AutoShape 249"/>
            <p:cNvCxnSpPr>
              <a:cxnSpLocks noChangeShapeType="1"/>
              <a:stCxn id="393" idx="4"/>
              <a:endCxn id="39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3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Предлагаемые </a:t>
              </a:r>
              <a:r>
                <a:rPr lang="ru-RU" sz="1000" b="1" dirty="0"/>
                <a:t>решения</a:t>
              </a:r>
            </a:p>
          </p:txBody>
        </p:sp>
      </p:grpSp>
      <p:sp>
        <p:nvSpPr>
          <p:cNvPr id="57" name="10-конечная звезда 56"/>
          <p:cNvSpPr/>
          <p:nvPr>
            <p:custDataLst>
              <p:tags r:id="rId15"/>
            </p:custDataLst>
          </p:nvPr>
        </p:nvSpPr>
        <p:spPr>
          <a:xfrm>
            <a:off x="3792223" y="958332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58" name="10-конечная звезда 57"/>
          <p:cNvSpPr/>
          <p:nvPr>
            <p:custDataLst>
              <p:tags r:id="rId16"/>
            </p:custDataLst>
          </p:nvPr>
        </p:nvSpPr>
        <p:spPr>
          <a:xfrm>
            <a:off x="3923924" y="2052320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sz="1100" b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44629" y="1898273"/>
            <a:ext cx="10422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Длительный процесс подготовки информации</a:t>
            </a:r>
          </a:p>
          <a:p>
            <a:r>
              <a:rPr lang="ru-RU" sz="800" dirty="0" smtClean="0"/>
              <a:t>Избыточность информации</a:t>
            </a:r>
          </a:p>
          <a:p>
            <a:r>
              <a:rPr lang="ru-RU" sz="800" dirty="0" smtClean="0"/>
              <a:t>Длительное время загрузки нескольких изображений или</a:t>
            </a:r>
          </a:p>
          <a:p>
            <a:r>
              <a:rPr lang="ru-RU" sz="800" dirty="0" smtClean="0"/>
              <a:t>Файлов с большим </a:t>
            </a:r>
            <a:r>
              <a:rPr lang="ru-RU" sz="800" dirty="0" err="1" smtClean="0"/>
              <a:t>обьемом</a:t>
            </a:r>
            <a:endParaRPr lang="ru-RU" sz="800" dirty="0" smtClean="0"/>
          </a:p>
          <a:p>
            <a:r>
              <a:rPr lang="ru-RU" sz="800" dirty="0" err="1" smtClean="0"/>
              <a:t>Разностилевое</a:t>
            </a:r>
            <a:r>
              <a:rPr lang="ru-RU" sz="800" dirty="0" smtClean="0"/>
              <a:t> оформление текстовой информации</a:t>
            </a:r>
          </a:p>
          <a:p>
            <a:r>
              <a:rPr lang="ru-RU" sz="800" dirty="0" smtClean="0"/>
              <a:t>Необходимость своевременного размещения на сайте  и </a:t>
            </a:r>
            <a:r>
              <a:rPr lang="ru-RU" sz="800" dirty="0" err="1" smtClean="0"/>
              <a:t>мессенджерах</a:t>
            </a:r>
            <a:r>
              <a:rPr lang="ru-RU" sz="800" dirty="0" smtClean="0"/>
              <a:t> ДОУ</a:t>
            </a:r>
            <a:endParaRPr lang="ru-RU" sz="800" dirty="0"/>
          </a:p>
        </p:txBody>
      </p:sp>
      <p:sp>
        <p:nvSpPr>
          <p:cNvPr id="36" name="Rectangle 2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468453" y="1915409"/>
            <a:ext cx="131864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900" dirty="0" smtClean="0"/>
              <a:t>Не разработанность единого стиля и алгоритма оформления текстовой части</a:t>
            </a:r>
            <a:endParaRPr lang="en-US" sz="900" dirty="0"/>
          </a:p>
        </p:txBody>
      </p:sp>
      <p:sp>
        <p:nvSpPr>
          <p:cNvPr id="37" name="Rectangle 21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146951" y="1913662"/>
            <a:ext cx="165904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Печать текста в </a:t>
            </a:r>
            <a:r>
              <a:rPr lang="ru-RU" sz="1000" dirty="0" err="1" smtClean="0">
                <a:solidFill>
                  <a:schemeClr val="dk1"/>
                </a:solidFill>
              </a:rPr>
              <a:t>мессенджере</a:t>
            </a:r>
            <a:r>
              <a:rPr lang="ru-RU" sz="1000" dirty="0" smtClean="0">
                <a:solidFill>
                  <a:schemeClr val="dk1"/>
                </a:solidFill>
              </a:rPr>
              <a:t>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Разработка образца и алгоритма для подготовки новостей различного содержания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Возможность делать электронный вариант новостей на компьютере, телефоне, и исходя из требований к техническим характеристикам файлов и изображений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Передача информации по электронной почте.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Разработка шаблона для размещения информации на сайте учреждения(с ограничением редактирования и количества печатных символов).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Передача информации по электронным связям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096174881"/>
              </p:ext>
            </p:extLst>
          </p:nvPr>
        </p:nvGraphicFramePr>
        <p:xfrm>
          <a:off x="158750" y="1552577"/>
          <a:ext cx="3685425" cy="451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259308" name="Picture 2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3" y="76741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310" name="Picture 23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25" y="-51847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31900" y="199633"/>
            <a:ext cx="5185146" cy="846386"/>
          </a:xfrm>
        </p:spPr>
        <p:txBody>
          <a:bodyPr/>
          <a:lstStyle/>
          <a:p>
            <a:r>
              <a:rPr lang="ru-RU" sz="1200" dirty="0"/>
              <a:t>ПРОЕКТ «Оптимизация процесса размещения новостей на сайте, в </a:t>
            </a:r>
            <a:r>
              <a:rPr lang="ru-RU" sz="1200" dirty="0" err="1"/>
              <a:t>мессенджерах</a:t>
            </a:r>
            <a:r>
              <a:rPr lang="ru-RU" sz="1200" dirty="0"/>
              <a:t> и социальных сетях МБДОУ Детский сад №61 комбинированного вида»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46" y="61203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79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8135" y="953686"/>
            <a:ext cx="63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Картирование целевого состояния процесса</a:t>
            </a:r>
          </a:p>
          <a:p>
            <a:pPr algn="ctr"/>
            <a:r>
              <a:rPr lang="ru-RU" sz="1800" b="1" dirty="0" smtClean="0"/>
              <a:t>(18.05.2023г.-24.05.2023г.)</a:t>
            </a:r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61" y="3988341"/>
            <a:ext cx="2802304" cy="2101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67" y="1905013"/>
            <a:ext cx="2700631" cy="3600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6" y="1755660"/>
            <a:ext cx="2699424" cy="20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5"/>
          <p:cNvSpPr txBox="1">
            <a:spLocks/>
          </p:cNvSpPr>
          <p:nvPr/>
        </p:nvSpPr>
        <p:spPr bwMode="auto">
          <a:xfrm>
            <a:off x="1207305" y="320949"/>
            <a:ext cx="65477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900" dirty="0">
                <a:solidFill>
                  <a:schemeClr val="tx2"/>
                </a:solidFill>
              </a:rPr>
              <a:t>Как достигаем целевого </a:t>
            </a:r>
            <a:r>
              <a:rPr lang="ru-RU" sz="1900" dirty="0" smtClean="0">
                <a:solidFill>
                  <a:schemeClr val="tx2"/>
                </a:solidFill>
              </a:rPr>
              <a:t>состояния</a:t>
            </a:r>
            <a:endParaRPr lang="en-US" sz="19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4951"/>
              </p:ext>
            </p:extLst>
          </p:nvPr>
        </p:nvGraphicFramePr>
        <p:xfrm>
          <a:off x="159931" y="1103086"/>
          <a:ext cx="8655708" cy="478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894"/>
                <a:gridCol w="2009775"/>
                <a:gridCol w="1117600"/>
                <a:gridCol w="1107440"/>
                <a:gridCol w="3694999"/>
              </a:tblGrid>
              <a:tr h="61539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№ этапа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Длительность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(текущая), </a:t>
                      </a:r>
                      <a:b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часы/минуты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Длительность (целевая), </a:t>
                      </a:r>
                      <a:b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часы/минуты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Предлагаемые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решения </a:t>
                      </a:r>
                      <a:b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(по результатам картирования и ПА№1)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</a:tr>
              <a:tr h="82223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1 ЭТАП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Подготовка информационных новостей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110 минут</a:t>
                      </a:r>
                      <a:endParaRPr lang="en-US" sz="1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50 минут</a:t>
                      </a:r>
                      <a:endParaRPr lang="en-US" sz="1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228600" indent="-2286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1000" dirty="0" smtClean="0"/>
                        <a:t>Создание</a:t>
                      </a:r>
                      <a:r>
                        <a:rPr lang="ru-RU" sz="1000" baseline="0" dirty="0" smtClean="0"/>
                        <a:t> единой методической базы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1000" dirty="0" smtClean="0"/>
                        <a:t>Снятие напряженности труда педагогических работников.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1000" dirty="0" smtClean="0"/>
                        <a:t>Исключение </a:t>
                      </a:r>
                      <a:r>
                        <a:rPr lang="ru-RU" sz="1000" dirty="0" smtClean="0"/>
                        <a:t>лишних перемещений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2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2  ЭТАП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Загрузка</a:t>
                      </a:r>
                      <a:r>
                        <a:rPr lang="ru-RU" sz="1000" baseline="0" dirty="0" smtClean="0"/>
                        <a:t> информации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минут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/>
                </a:tc>
              </a:tr>
              <a:tr h="63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  ЭТАП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Формирование электронного варианта  новостей на </a:t>
                      </a:r>
                      <a:r>
                        <a:rPr lang="ru-RU" sz="1000" baseline="0" dirty="0" smtClean="0"/>
                        <a:t>телефоне, компьютере, исходя </a:t>
                      </a:r>
                      <a:r>
                        <a:rPr lang="ru-RU" sz="1000" baseline="0" dirty="0" smtClean="0"/>
                        <a:t>из технических требований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25минут</a:t>
                      </a:r>
                      <a:endParaRPr lang="ru-RU" sz="1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1.Разработан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алгоритм, образец и шаблоны для формирования новостей на сайте учреждения и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мессенджерах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4 ЭТАП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Размещение новостной информации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минут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15минут</a:t>
                      </a:r>
                      <a:endParaRPr lang="ru-RU" sz="1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/>
                        <a:t>1.Размещение</a:t>
                      </a:r>
                      <a:r>
                        <a:rPr lang="ru-RU" sz="1000" baseline="0" dirty="0" smtClean="0"/>
                        <a:t> новостей без опозданий и задержки и с повышением качества содержания и стиля.</a:t>
                      </a:r>
                      <a:endParaRPr lang="en-US" sz="1000" dirty="0" smtClean="0"/>
                    </a:p>
                  </a:txBody>
                  <a:tcPr anchor="ctr"/>
                </a:tc>
              </a:tr>
              <a:tr h="63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ИТОГО ВПП,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часы/минуты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77BA"/>
                    </a:solidFill>
                  </a:tcPr>
                </a:tc>
              </a:tr>
            </a:tbl>
          </a:graphicData>
        </a:graphic>
      </p:graphicFrame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94" y="92493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02" y="-36095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1900" y="252004"/>
            <a:ext cx="4244772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Анализ влияния предлагаемых решений, определение рисков</a:t>
            </a:r>
            <a:endParaRPr lang="en-US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65800"/>
              </p:ext>
            </p:extLst>
          </p:nvPr>
        </p:nvGraphicFramePr>
        <p:xfrm>
          <a:off x="119060" y="809823"/>
          <a:ext cx="8732841" cy="5505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36"/>
                <a:gridCol w="1878747"/>
                <a:gridCol w="1451428"/>
                <a:gridCol w="2510065"/>
                <a:gridCol w="2510065"/>
              </a:tblGrid>
              <a:tr h="570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Предлагаемое </a:t>
                      </a:r>
                      <a:b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кого и на что влияет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Какие риски вызывает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для компенсации рисков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DF89"/>
                    </a:solidFill>
                  </a:tcPr>
                </a:tc>
              </a:tr>
              <a:tr h="114103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Печать текста</a:t>
                      </a:r>
                      <a:r>
                        <a:rPr lang="ru-RU" sz="1200" baseline="0" dirty="0" smtClean="0"/>
                        <a:t> в </a:t>
                      </a:r>
                      <a:r>
                        <a:rPr lang="ru-RU" sz="1200" baseline="0" dirty="0" err="1" smtClean="0"/>
                        <a:t>мессенджере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Бессистемность</a:t>
                      </a:r>
                      <a:r>
                        <a:rPr lang="ru-RU" sz="1200" baseline="0" dirty="0" smtClean="0"/>
                        <a:t> наработанного материала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Формирование алгоритма действий педагогов</a:t>
                      </a:r>
                      <a:endParaRPr lang="ru-RU" sz="1200" dirty="0"/>
                    </a:p>
                  </a:txBody>
                  <a:tcPr anchor="ctr"/>
                </a:tc>
              </a:tr>
              <a:tr h="123435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образца и алгоритма</a:t>
                      </a:r>
                      <a:r>
                        <a:rPr lang="ru-RU" sz="1200" baseline="0" dirty="0" smtClean="0"/>
                        <a:t> для подготовки новостей различного содержания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Педагоги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Риск разместить новостную информацию не вовремя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Освобождение модератора от лишней нагрузки за счет разработки алгоритма действий</a:t>
                      </a:r>
                      <a:endParaRPr lang="ru-RU" sz="1200" dirty="0"/>
                    </a:p>
                  </a:txBody>
                  <a:tcPr anchor="ctr"/>
                </a:tc>
              </a:tr>
              <a:tr h="1671664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Возможность делать электронный вариант новостей на компьютере, телефоне, исходя</a:t>
                      </a:r>
                      <a:r>
                        <a:rPr lang="ru-RU" sz="1200" baseline="0" dirty="0" smtClean="0"/>
                        <a:t> из требований к техническим характеристикам файлов и  изображений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Педагоги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разработанность алгоритма для размещения новостной информации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образцов и шаблонов передачи информации от педагогов ДОУ модератору официального</a:t>
                      </a:r>
                      <a:r>
                        <a:rPr lang="ru-RU" sz="1200" baseline="0" dirty="0" smtClean="0"/>
                        <a:t> сайта</a:t>
                      </a:r>
                      <a:endParaRPr lang="ru-RU" sz="1200" dirty="0"/>
                    </a:p>
                  </a:txBody>
                  <a:tcPr anchor="ctr"/>
                </a:tc>
              </a:tr>
              <a:tr h="58836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Передача шаблона для размещения</a:t>
                      </a:r>
                      <a:r>
                        <a:rPr lang="ru-RU" sz="1200" baseline="0" dirty="0" smtClean="0"/>
                        <a:t> информации  по электронным связям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Педагоги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Эмоциональный стресс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Консультирование воспитателей. </a:t>
                      </a:r>
                      <a:r>
                        <a:rPr lang="ru-RU" sz="1200" dirty="0" smtClean="0"/>
                        <a:t>Разработка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рекомендаций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61" y="56702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14" y="-71886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876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>
            <a:spLocks/>
          </p:cNvSpPr>
          <p:nvPr/>
        </p:nvSpPr>
        <p:spPr>
          <a:xfrm>
            <a:off x="142719" y="955452"/>
            <a:ext cx="8676000" cy="524364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91" name="AutoShape 249"/>
          <p:cNvCxnSpPr>
            <a:cxnSpLocks noChangeShapeType="1"/>
          </p:cNvCxnSpPr>
          <p:nvPr/>
        </p:nvCxnSpPr>
        <p:spPr bwMode="auto">
          <a:xfrm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8"/>
          <p:cNvSpPr txBox="1">
            <a:spLocks/>
          </p:cNvSpPr>
          <p:nvPr/>
        </p:nvSpPr>
        <p:spPr>
          <a:xfrm>
            <a:off x="206358" y="1272737"/>
            <a:ext cx="1423203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Цель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9" name="Rectangle 10"/>
          <p:cNvSpPr txBox="1">
            <a:spLocks/>
          </p:cNvSpPr>
          <p:nvPr/>
        </p:nvSpPr>
        <p:spPr>
          <a:xfrm>
            <a:off x="1751639" y="1272737"/>
            <a:ext cx="6950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Представить целевое состояние и предлагаемые решения заказчику процесса и заказчику проекта</a:t>
            </a:r>
            <a:endParaRPr lang="ru-RU" sz="1000" dirty="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Получить </a:t>
            </a:r>
            <a:r>
              <a:rPr lang="ru-RU" sz="1000" dirty="0" smtClean="0">
                <a:solidFill>
                  <a:srgbClr val="000000"/>
                </a:solidFill>
              </a:rPr>
              <a:t>одобрение/ корректировку предлагаемых решений по достижению целевого состояния процесса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0" name="Rectangle 8"/>
          <p:cNvSpPr txBox="1">
            <a:spLocks/>
          </p:cNvSpPr>
          <p:nvPr/>
        </p:nvSpPr>
        <p:spPr>
          <a:xfrm>
            <a:off x="206358" y="1691652"/>
            <a:ext cx="1423203" cy="6155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Участники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11" name="Rectangle 10"/>
          <p:cNvSpPr txBox="1">
            <a:spLocks/>
          </p:cNvSpPr>
          <p:nvPr/>
        </p:nvSpPr>
        <p:spPr>
          <a:xfrm>
            <a:off x="1751639" y="1691652"/>
            <a:ext cx="55832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err="1" smtClean="0">
                <a:solidFill>
                  <a:srgbClr val="000000"/>
                </a:solidFill>
              </a:rPr>
              <a:t>Возилкина</a:t>
            </a:r>
            <a:r>
              <a:rPr lang="ru-RU" sz="1000" dirty="0" smtClean="0">
                <a:solidFill>
                  <a:srgbClr val="000000"/>
                </a:solidFill>
              </a:rPr>
              <a:t> Е.В. </a:t>
            </a:r>
          </a:p>
          <a:p>
            <a:pPr lvl="1">
              <a:buClr>
                <a:srgbClr val="002960"/>
              </a:buClr>
            </a:pPr>
            <a:r>
              <a:rPr lang="ru-RU" sz="1000" dirty="0" err="1" smtClean="0">
                <a:solidFill>
                  <a:srgbClr val="000000"/>
                </a:solidFill>
              </a:rPr>
              <a:t>Кардашян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Пархоменко С.Е.</a:t>
            </a:r>
          </a:p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Анохина Н.В.</a:t>
            </a:r>
          </a:p>
          <a:p>
            <a:pPr marL="1587" lvl="1" indent="0">
              <a:buClr>
                <a:srgbClr val="002960"/>
              </a:buClr>
              <a:buNone/>
            </a:pPr>
            <a:endParaRPr lang="ru-RU" sz="1000" dirty="0" smtClean="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endParaRPr lang="ru-RU" sz="1000" dirty="0" smtClean="0">
              <a:solidFill>
                <a:srgbClr val="00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06358" y="2362774"/>
            <a:ext cx="288000" cy="171737"/>
            <a:chOff x="206358" y="2362774"/>
            <a:chExt cx="288000" cy="171737"/>
          </a:xfrm>
        </p:grpSpPr>
        <p:cxnSp>
          <p:nvCxnSpPr>
            <p:cNvPr id="113" name="AutoShape 249"/>
            <p:cNvCxnSpPr>
              <a:cxnSpLocks noChangeShapeType="1"/>
            </p:cNvCxnSpPr>
            <p:nvPr/>
          </p:nvCxnSpPr>
          <p:spPr bwMode="auto">
            <a:xfrm>
              <a:off x="206358" y="2534511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AutoShape 250"/>
            <p:cNvSpPr>
              <a:spLocks noChangeArrowheads="1"/>
            </p:cNvSpPr>
            <p:nvPr/>
          </p:nvSpPr>
          <p:spPr bwMode="auto">
            <a:xfrm>
              <a:off x="206358" y="2362774"/>
              <a:ext cx="28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№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6583" y="2362774"/>
            <a:ext cx="1620000" cy="171737"/>
            <a:chOff x="573431" y="2362774"/>
            <a:chExt cx="1620000" cy="171737"/>
          </a:xfrm>
        </p:grpSpPr>
        <p:cxnSp>
          <p:nvCxnSpPr>
            <p:cNvPr id="116" name="AutoShape 249"/>
            <p:cNvCxnSpPr>
              <a:cxnSpLocks noChangeShapeType="1"/>
              <a:stCxn id="117" idx="4"/>
              <a:endCxn id="117" idx="6"/>
            </p:cNvCxnSpPr>
            <p:nvPr/>
          </p:nvCxnSpPr>
          <p:spPr bwMode="auto">
            <a:xfrm>
              <a:off x="573431" y="2534511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AutoShape 250"/>
            <p:cNvSpPr>
              <a:spLocks noChangeArrowheads="1"/>
            </p:cNvSpPr>
            <p:nvPr/>
          </p:nvSpPr>
          <p:spPr bwMode="auto">
            <a:xfrm>
              <a:off x="573431" y="2362774"/>
              <a:ext cx="16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Темы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278808" y="2362774"/>
            <a:ext cx="720000" cy="171737"/>
            <a:chOff x="3699653" y="2362774"/>
            <a:chExt cx="720000" cy="171737"/>
          </a:xfrm>
        </p:grpSpPr>
        <p:cxnSp>
          <p:nvCxnSpPr>
            <p:cNvPr id="119" name="AutoShape 249"/>
            <p:cNvCxnSpPr>
              <a:cxnSpLocks noChangeShapeType="1"/>
              <a:stCxn id="120" idx="4"/>
              <a:endCxn id="120" idx="6"/>
            </p:cNvCxnSpPr>
            <p:nvPr/>
          </p:nvCxnSpPr>
          <p:spPr bwMode="auto">
            <a:xfrm>
              <a:off x="3699653" y="2534511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AutoShape 250"/>
            <p:cNvSpPr>
              <a:spLocks noChangeArrowheads="1"/>
            </p:cNvSpPr>
            <p:nvPr/>
          </p:nvSpPr>
          <p:spPr bwMode="auto">
            <a:xfrm>
              <a:off x="3699653" y="2362774"/>
              <a:ext cx="7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Время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95575" y="2362774"/>
            <a:ext cx="2808000" cy="171737"/>
            <a:chOff x="4498726" y="2362774"/>
            <a:chExt cx="2808000" cy="171737"/>
          </a:xfrm>
        </p:grpSpPr>
        <p:cxnSp>
          <p:nvCxnSpPr>
            <p:cNvPr id="122" name="AutoShape 249"/>
            <p:cNvCxnSpPr>
              <a:cxnSpLocks noChangeShapeType="1"/>
              <a:stCxn id="123" idx="4"/>
              <a:endCxn id="123" idx="6"/>
            </p:cNvCxnSpPr>
            <p:nvPr/>
          </p:nvCxnSpPr>
          <p:spPr bwMode="auto">
            <a:xfrm>
              <a:off x="4498726" y="2534511"/>
              <a:ext cx="280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AutoShape 250"/>
            <p:cNvSpPr>
              <a:spLocks noChangeArrowheads="1"/>
            </p:cNvSpPr>
            <p:nvPr/>
          </p:nvSpPr>
          <p:spPr bwMode="auto">
            <a:xfrm>
              <a:off x="4498726" y="2362774"/>
              <a:ext cx="280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Желаемый результат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85799" y="2362774"/>
            <a:ext cx="1332317" cy="171737"/>
            <a:chOff x="7385799" y="2362774"/>
            <a:chExt cx="1332317" cy="171737"/>
          </a:xfrm>
        </p:grpSpPr>
        <p:cxnSp>
          <p:nvCxnSpPr>
            <p:cNvPr id="125" name="AutoShape 249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7385799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AutoShape 250"/>
            <p:cNvSpPr>
              <a:spLocks noChangeArrowheads="1"/>
            </p:cNvSpPr>
            <p:nvPr/>
          </p:nvSpPr>
          <p:spPr bwMode="auto">
            <a:xfrm>
              <a:off x="7385799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Материалы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7" name="Group 126"/>
          <p:cNvGrpSpPr>
            <a:grpSpLocks/>
          </p:cNvGrpSpPr>
          <p:nvPr/>
        </p:nvGrpSpPr>
        <p:grpSpPr>
          <a:xfrm>
            <a:off x="3081033" y="2362774"/>
            <a:ext cx="1332317" cy="171737"/>
            <a:chOff x="2290067" y="2362774"/>
            <a:chExt cx="1332317" cy="171737"/>
          </a:xfrm>
        </p:grpSpPr>
        <p:cxnSp>
          <p:nvCxnSpPr>
            <p:cNvPr id="128" name="AutoShape 249"/>
            <p:cNvCxnSpPr>
              <a:cxnSpLocks noChangeShapeType="1"/>
              <a:stCxn id="129" idx="4"/>
              <a:endCxn id="129" idx="6"/>
            </p:cNvCxnSpPr>
            <p:nvPr/>
          </p:nvCxnSpPr>
          <p:spPr bwMode="auto">
            <a:xfrm>
              <a:off x="2290067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AutoShape 250"/>
            <p:cNvSpPr>
              <a:spLocks noChangeArrowheads="1"/>
            </p:cNvSpPr>
            <p:nvPr/>
          </p:nvSpPr>
          <p:spPr bwMode="auto">
            <a:xfrm>
              <a:off x="2290067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solidFill>
                    <a:srgbClr val="000000"/>
                  </a:solidFill>
                </a:rPr>
                <a:t>Ответственный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206358" y="3280438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206358" y="4354882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206358" y="5483114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206358" y="1636083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262239" y="3355243"/>
            <a:ext cx="8455877" cy="2042755"/>
            <a:chOff x="262239" y="3470659"/>
            <a:chExt cx="8455877" cy="2042755"/>
          </a:xfrm>
        </p:grpSpPr>
        <p:sp>
          <p:nvSpPr>
            <p:cNvPr id="136" name="Rectangle 8"/>
            <p:cNvSpPr txBox="1">
              <a:spLocks/>
            </p:cNvSpPr>
            <p:nvPr/>
          </p:nvSpPr>
          <p:spPr>
            <a:xfrm>
              <a:off x="576583" y="3470659"/>
              <a:ext cx="1620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Представление целевого состояния процесса (идеального и целевого, </a:t>
              </a:r>
              <a:r>
                <a:rPr lang="ru-RU" sz="1000" dirty="0" smtClean="0"/>
                <a:t>для </a:t>
              </a:r>
              <a:r>
                <a:rPr lang="ru-RU" sz="1000" dirty="0"/>
                <a:t>проектов по оптимизации </a:t>
              </a:r>
              <a:r>
                <a:rPr lang="ru-RU" sz="1000" dirty="0" smtClean="0"/>
                <a:t>потоков)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8"/>
            <p:cNvSpPr txBox="1">
              <a:spLocks/>
            </p:cNvSpPr>
            <p:nvPr/>
          </p:nvSpPr>
          <p:spPr>
            <a:xfrm>
              <a:off x="2278808" y="3470659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10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8"/>
            <p:cNvSpPr txBox="1">
              <a:spLocks/>
            </p:cNvSpPr>
            <p:nvPr/>
          </p:nvSpPr>
          <p:spPr>
            <a:xfrm>
              <a:off x="4495575" y="3470659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Обеспечить понимание и одобрение целевого состояния </a:t>
              </a:r>
              <a:r>
                <a:rPr lang="ru-RU" sz="1000" dirty="0">
                  <a:solidFill>
                    <a:srgbClr val="000000"/>
                  </a:solidFill>
                </a:rPr>
                <a:t>процесса (идеального и целевого, </a:t>
              </a:r>
              <a:r>
                <a:rPr lang="ru-RU" sz="1000" dirty="0"/>
                <a:t>для проектов по оптимизации </a:t>
              </a:r>
              <a:r>
                <a:rPr lang="ru-RU" sz="1000" dirty="0" smtClean="0"/>
                <a:t>потоков)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8"/>
            <p:cNvSpPr txBox="1">
              <a:spLocks/>
            </p:cNvSpPr>
            <p:nvPr/>
          </p:nvSpPr>
          <p:spPr>
            <a:xfrm>
              <a:off x="7385799" y="3470659"/>
              <a:ext cx="133231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Карта процесса целевого </a:t>
              </a:r>
              <a:r>
                <a:rPr lang="ru-RU" sz="1000" dirty="0">
                  <a:solidFill>
                    <a:srgbClr val="000000"/>
                  </a:solidFill>
                </a:rPr>
                <a:t>состояния (идеального и целевого, </a:t>
              </a:r>
              <a:r>
                <a:rPr lang="ru-RU" sz="1000" dirty="0"/>
                <a:t>для проектов по оптимизации потоков)</a:t>
              </a:r>
              <a:endParaRPr lang="en-US" sz="1000" dirty="0">
                <a:solidFill>
                  <a:srgbClr val="000000"/>
                </a:solidFill>
              </a:endParaRPr>
            </a:p>
            <a:p>
              <a:pPr>
                <a:buClr>
                  <a:srgbClr val="002960"/>
                </a:buClr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8"/>
            <p:cNvSpPr txBox="1">
              <a:spLocks/>
            </p:cNvSpPr>
            <p:nvPr/>
          </p:nvSpPr>
          <p:spPr>
            <a:xfrm>
              <a:off x="3081033" y="3470659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Участники команды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1" name="Oval 24"/>
            <p:cNvSpPr>
              <a:spLocks noChangeAspect="1" noChangeArrowheads="1"/>
            </p:cNvSpPr>
            <p:nvPr/>
          </p:nvSpPr>
          <p:spPr bwMode="auto">
            <a:xfrm>
              <a:off x="262239" y="3470659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71" name="Rectangle 8"/>
            <p:cNvSpPr txBox="1">
              <a:spLocks/>
            </p:cNvSpPr>
            <p:nvPr/>
          </p:nvSpPr>
          <p:spPr>
            <a:xfrm>
              <a:off x="7370041" y="4590084"/>
              <a:ext cx="133231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Перечень предлагаемых решений с оценками путей достижения целей, влияния и рисков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8"/>
            <p:cNvSpPr txBox="1">
              <a:spLocks/>
            </p:cNvSpPr>
            <p:nvPr/>
          </p:nvSpPr>
          <p:spPr>
            <a:xfrm>
              <a:off x="3081033" y="4698991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Участники команды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62239" y="4429687"/>
            <a:ext cx="8315705" cy="615553"/>
            <a:chOff x="262239" y="4197350"/>
            <a:chExt cx="8315705" cy="615553"/>
          </a:xfrm>
        </p:grpSpPr>
        <p:sp>
          <p:nvSpPr>
            <p:cNvPr id="143" name="Rectangle 8"/>
            <p:cNvSpPr txBox="1">
              <a:spLocks/>
            </p:cNvSpPr>
            <p:nvPr/>
          </p:nvSpPr>
          <p:spPr>
            <a:xfrm>
              <a:off x="576583" y="4197350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Представление предлагаемых решений по достижению целевого состояния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8"/>
            <p:cNvSpPr txBox="1">
              <a:spLocks/>
            </p:cNvSpPr>
            <p:nvPr/>
          </p:nvSpPr>
          <p:spPr>
            <a:xfrm>
              <a:off x="2278808" y="419735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8"/>
            <p:cNvSpPr txBox="1">
              <a:spLocks/>
            </p:cNvSpPr>
            <p:nvPr/>
          </p:nvSpPr>
          <p:spPr>
            <a:xfrm>
              <a:off x="4495575" y="419735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Обеспечить </a:t>
              </a:r>
              <a:r>
                <a:rPr lang="ru-RU" sz="1000" dirty="0" smtClean="0">
                  <a:solidFill>
                    <a:srgbClr val="000000"/>
                  </a:solidFill>
                </a:rPr>
                <a:t>понимание необходимости каждого предлагаемого решения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8"/>
            <p:cNvSpPr txBox="1">
              <a:spLocks/>
            </p:cNvSpPr>
            <p:nvPr/>
          </p:nvSpPr>
          <p:spPr>
            <a:xfrm>
              <a:off x="7385800" y="4197350"/>
              <a:ext cx="119214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endParaRPr lang="ru-RU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Oval 24"/>
            <p:cNvSpPr>
              <a:spLocks noChangeAspect="1" noChangeArrowheads="1"/>
            </p:cNvSpPr>
            <p:nvPr/>
          </p:nvSpPr>
          <p:spPr bwMode="auto">
            <a:xfrm>
              <a:off x="262239" y="419735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3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2239" y="2590080"/>
            <a:ext cx="8556480" cy="615553"/>
            <a:chOff x="262239" y="2590080"/>
            <a:chExt cx="8556480" cy="615553"/>
          </a:xfrm>
        </p:grpSpPr>
        <p:sp>
          <p:nvSpPr>
            <p:cNvPr id="150" name="Rectangle 8"/>
            <p:cNvSpPr txBox="1">
              <a:spLocks/>
            </p:cNvSpPr>
            <p:nvPr/>
          </p:nvSpPr>
          <p:spPr>
            <a:xfrm>
              <a:off x="576583" y="2590080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Цели и задачи проекта, </a:t>
              </a:r>
              <a:r>
                <a:rPr lang="ru-RU" sz="1000" dirty="0" smtClean="0">
                  <a:solidFill>
                    <a:srgbClr val="000000"/>
                  </a:solidFill>
                </a:rPr>
                <a:t>проблематика текущего состояния процесса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8"/>
            <p:cNvSpPr txBox="1">
              <a:spLocks/>
            </p:cNvSpPr>
            <p:nvPr/>
          </p:nvSpPr>
          <p:spPr>
            <a:xfrm>
              <a:off x="2278808" y="259008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8"/>
            <p:cNvSpPr txBox="1">
              <a:spLocks/>
            </p:cNvSpPr>
            <p:nvPr/>
          </p:nvSpPr>
          <p:spPr>
            <a:xfrm>
              <a:off x="4495575" y="259008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Информировать о проблематике текущего состояния и необходимости улучшений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3" name="Rectangle 8"/>
            <p:cNvSpPr txBox="1">
              <a:spLocks/>
            </p:cNvSpPr>
            <p:nvPr/>
          </p:nvSpPr>
          <p:spPr>
            <a:xfrm>
              <a:off x="7385799" y="2590080"/>
              <a:ext cx="143292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Карточка проекта.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Карта процесса текущего состояния</a:t>
              </a:r>
            </a:p>
            <a:p>
              <a:pPr marL="171450" indent="-171450">
                <a:buClr>
                  <a:srgbClr val="002960"/>
                </a:buClr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rgbClr val="000000"/>
                  </a:solidFill>
                </a:rPr>
                <a:t>ПА №1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4" name="Rectangle 8"/>
            <p:cNvSpPr txBox="1">
              <a:spLocks/>
            </p:cNvSpPr>
            <p:nvPr/>
          </p:nvSpPr>
          <p:spPr>
            <a:xfrm>
              <a:off x="3081033" y="2590080"/>
              <a:ext cx="126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24"/>
            <p:cNvSpPr>
              <a:spLocks noChangeAspect="1" noChangeArrowheads="1"/>
            </p:cNvSpPr>
            <p:nvPr/>
          </p:nvSpPr>
          <p:spPr bwMode="auto">
            <a:xfrm>
              <a:off x="262239" y="259008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1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2239" y="5557919"/>
            <a:ext cx="8455877" cy="615553"/>
            <a:chOff x="262239" y="4924041"/>
            <a:chExt cx="8455877" cy="615553"/>
          </a:xfrm>
        </p:grpSpPr>
        <p:sp>
          <p:nvSpPr>
            <p:cNvPr id="157" name="Rectangle 8"/>
            <p:cNvSpPr txBox="1">
              <a:spLocks/>
            </p:cNvSpPr>
            <p:nvPr/>
          </p:nvSpPr>
          <p:spPr>
            <a:xfrm>
              <a:off x="576583" y="4924041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Получение одобрения/ корректировки целевого состояния и предлагаемых решений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 8"/>
            <p:cNvSpPr txBox="1">
              <a:spLocks/>
            </p:cNvSpPr>
            <p:nvPr/>
          </p:nvSpPr>
          <p:spPr>
            <a:xfrm>
              <a:off x="2278808" y="4924041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 8"/>
            <p:cNvSpPr txBox="1">
              <a:spLocks/>
            </p:cNvSpPr>
            <p:nvPr/>
          </p:nvSpPr>
          <p:spPr>
            <a:xfrm>
              <a:off x="4495575" y="4924041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Целевое состояние и все предлагаемые решения одобрены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 8"/>
            <p:cNvSpPr txBox="1">
              <a:spLocks/>
            </p:cNvSpPr>
            <p:nvPr/>
          </p:nvSpPr>
          <p:spPr>
            <a:xfrm>
              <a:off x="7385799" y="4924041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Нет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1" name="Rectangle 8"/>
            <p:cNvSpPr txBox="1">
              <a:spLocks/>
            </p:cNvSpPr>
            <p:nvPr/>
          </p:nvSpPr>
          <p:spPr>
            <a:xfrm>
              <a:off x="3081034" y="4924041"/>
              <a:ext cx="10770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Заказчик процесса и заказчик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2" name="Oval 24"/>
            <p:cNvSpPr>
              <a:spLocks noChangeAspect="1" noChangeArrowheads="1"/>
            </p:cNvSpPr>
            <p:nvPr/>
          </p:nvSpPr>
          <p:spPr bwMode="auto">
            <a:xfrm>
              <a:off x="262239" y="4924041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4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8" name="Rectangle 10"/>
          <p:cNvSpPr txBox="1">
            <a:spLocks/>
          </p:cNvSpPr>
          <p:nvPr/>
        </p:nvSpPr>
        <p:spPr>
          <a:xfrm>
            <a:off x="3119081" y="1691652"/>
            <a:ext cx="558327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Саввина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Н.В.   Абраменко Н.А.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Коняева Н.В.    Козина О.Н.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Шаронова Н.А.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Бадикова Л.Н..</a:t>
            </a:r>
          </a:p>
        </p:txBody>
      </p:sp>
      <p:sp>
        <p:nvSpPr>
          <p:cNvPr id="89" name="Rectangle 10"/>
          <p:cNvSpPr txBox="1">
            <a:spLocks/>
          </p:cNvSpPr>
          <p:nvPr/>
        </p:nvSpPr>
        <p:spPr>
          <a:xfrm>
            <a:off x="4508563" y="1691653"/>
            <a:ext cx="338139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.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pic>
        <p:nvPicPr>
          <p:cNvPr id="271444" name="Picture 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3" y="35894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446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00" y="-55518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168856"/>
            <a:ext cx="5499640" cy="615553"/>
          </a:xfrm>
        </p:spPr>
        <p:txBody>
          <a:bodyPr/>
          <a:lstStyle/>
          <a:p>
            <a:r>
              <a:rPr lang="ru-RU" sz="1000" dirty="0"/>
              <a:t> </a:t>
            </a:r>
            <a:r>
              <a:rPr lang="ru-RU" sz="1000" dirty="0" smtClean="0"/>
              <a:t> План совещания по защите подходов  внедрения по проекту  «Оптимизация процесса размещения новостей на сайте, в </a:t>
            </a:r>
            <a:r>
              <a:rPr lang="ru-RU" sz="1000" dirty="0" err="1" smtClean="0"/>
              <a:t>мессенджерах</a:t>
            </a:r>
            <a:r>
              <a:rPr lang="ru-RU" sz="1000" dirty="0" smtClean="0"/>
              <a:t> и социальных сетях МБДОУ Детский сад №61 комбинированного вида»</a:t>
            </a:r>
            <a:br>
              <a:rPr lang="ru-RU" sz="1000" dirty="0" smtClean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388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0174" y="184724"/>
            <a:ext cx="5425941" cy="4847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50" dirty="0" smtClean="0"/>
              <a:t>План мероприятий по проекту «Оптимизация процесса размещения информации на сайте, в </a:t>
            </a:r>
            <a:r>
              <a:rPr lang="ru-RU" sz="1050" dirty="0" err="1" smtClean="0"/>
              <a:t>мессенджерах</a:t>
            </a:r>
            <a:r>
              <a:rPr lang="ru-RU" sz="1050" dirty="0" smtClean="0"/>
              <a:t> и социальных сетях МБДОУ Детский сад №61 комбинированного вида»</a:t>
            </a:r>
            <a:endParaRPr lang="en-US" sz="105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29615"/>
              </p:ext>
            </p:extLst>
          </p:nvPr>
        </p:nvGraphicFramePr>
        <p:xfrm>
          <a:off x="119056" y="1039092"/>
          <a:ext cx="8692437" cy="4595908"/>
        </p:xfrm>
        <a:graphic>
          <a:graphicData uri="http://schemas.openxmlformats.org/drawingml/2006/table">
            <a:tbl>
              <a:tblPr/>
              <a:tblGrid>
                <a:gridCol w="25400"/>
                <a:gridCol w="236544"/>
                <a:gridCol w="828675"/>
                <a:gridCol w="1609725"/>
                <a:gridCol w="1085850"/>
                <a:gridCol w="838200"/>
                <a:gridCol w="685800"/>
                <a:gridCol w="238125"/>
                <a:gridCol w="238125"/>
                <a:gridCol w="200025"/>
                <a:gridCol w="247650"/>
                <a:gridCol w="266700"/>
                <a:gridCol w="228600"/>
                <a:gridCol w="285750"/>
                <a:gridCol w="260350"/>
                <a:gridCol w="25400"/>
                <a:gridCol w="266700"/>
                <a:gridCol w="190500"/>
                <a:gridCol w="247650"/>
                <a:gridCol w="295278"/>
                <a:gridCol w="391390"/>
              </a:tblGrid>
              <a:tr h="299857"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 мероприятий по проекту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«Оптимизация процесса размещения информации на сайте, в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мессенджерах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 социальных сетях </a:t>
                      </a:r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МБДОУ Детский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сад №61 комбинированного вида»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Проблема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Мероприятие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Эффект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Отв.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Сроки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2023</a:t>
                      </a:r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/>
                        <a:t>статус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апрель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май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июнь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июль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август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Сент</a:t>
                      </a:r>
                      <a:r>
                        <a:rPr lang="ru-RU" sz="900" dirty="0" smtClean="0"/>
                        <a:t>/</a:t>
                      </a:r>
                      <a:r>
                        <a:rPr lang="ru-RU" sz="900" dirty="0" err="1" smtClean="0"/>
                        <a:t>октя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03-17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17-24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01-14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01-21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22-25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06-10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06-28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18-25</a:t>
                      </a:r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18-01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01</a:t>
                      </a:r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4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1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800" dirty="0" smtClean="0"/>
                        <a:t>Старт</a:t>
                      </a:r>
                      <a:r>
                        <a:rPr lang="ru-RU" sz="800" baseline="0" dirty="0" smtClean="0"/>
                        <a:t> проекта. Разработка паспорта проекта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11">
                  <a:txBody>
                    <a:bodyPr/>
                    <a:lstStyle/>
                    <a:p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03.04.23-17.04.23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800" dirty="0" smtClean="0"/>
                        <a:t>2.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17.04.23-24.04.23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smtClean="0"/>
                        <a:t>17.04.23-15.05.23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3.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5.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17.05.2023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6.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25.05.23-03.10.23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Возилкина</a:t>
                      </a:r>
                      <a:r>
                        <a:rPr lang="ru-RU" sz="800" dirty="0" smtClean="0"/>
                        <a:t> Е.В.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04.09-08.09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800" dirty="0" smtClean="0"/>
                        <a:t>8.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31.10.2023</a:t>
                      </a:r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Rectangl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4304" y="5916042"/>
            <a:ext cx="79869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 - Выполнено;             - Выполнено с замечаниями (выполняется с отставанием);            - Не выполнено;              - Срок не наступил                </a:t>
            </a:r>
            <a:endParaRPr lang="ru-RU" sz="1000" dirty="0"/>
          </a:p>
        </p:txBody>
      </p:sp>
      <p:sp>
        <p:nvSpPr>
          <p:cNvPr id="89" name="Овал 88"/>
          <p:cNvSpPr/>
          <p:nvPr/>
        </p:nvSpPr>
        <p:spPr>
          <a:xfrm>
            <a:off x="1713609" y="5865028"/>
            <a:ext cx="206802" cy="20680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0" name="Овал 89"/>
          <p:cNvSpPr/>
          <p:nvPr/>
        </p:nvSpPr>
        <p:spPr>
          <a:xfrm>
            <a:off x="5630982" y="5889585"/>
            <a:ext cx="206802" cy="20680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1" name="Овал 90"/>
          <p:cNvSpPr/>
          <p:nvPr/>
        </p:nvSpPr>
        <p:spPr>
          <a:xfrm>
            <a:off x="7146615" y="5903128"/>
            <a:ext cx="206802" cy="206802"/>
          </a:xfrm>
          <a:prstGeom prst="ellipse">
            <a:avLst/>
          </a:prstGeom>
          <a:solidFill>
            <a:srgbClr val="B6DF8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92" y="2750797"/>
            <a:ext cx="187180" cy="18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32" y="4147077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93" y="4547267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49307" y="3032181"/>
            <a:ext cx="800219" cy="74564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800" dirty="0" smtClean="0"/>
              <a:t>Задержка раз</a:t>
            </a:r>
          </a:p>
          <a:p>
            <a:r>
              <a:rPr lang="ru-RU" sz="800" dirty="0" err="1"/>
              <a:t>м</a:t>
            </a:r>
            <a:r>
              <a:rPr lang="ru-RU" sz="800" dirty="0" err="1" smtClean="0"/>
              <a:t>ещения</a:t>
            </a:r>
            <a:r>
              <a:rPr lang="ru-RU" sz="800" dirty="0" smtClean="0"/>
              <a:t> ключевых актуальных</a:t>
            </a:r>
          </a:p>
          <a:p>
            <a:r>
              <a:rPr lang="ru-RU" sz="800" dirty="0" smtClean="0"/>
              <a:t>новостей</a:t>
            </a:r>
            <a:endParaRPr lang="ru-RU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848100" y="2242135"/>
            <a:ext cx="102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endParaRPr lang="ru-RU" sz="800" dirty="0" smtClean="0"/>
          </a:p>
          <a:p>
            <a:r>
              <a:rPr lang="ru-RU" sz="800" dirty="0" smtClean="0"/>
              <a:t>Е.В.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208786" y="2675110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Анализ текущей ситуации.</a:t>
            </a:r>
          </a:p>
          <a:p>
            <a:r>
              <a:rPr lang="ru-RU" sz="800" dirty="0" smtClean="0"/>
              <a:t>Картирование процесса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864834" y="2675110"/>
            <a:ext cx="92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Команда проекта.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208786" y="3068997"/>
            <a:ext cx="136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Разработка карты текущего  и целевого состояния процесса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895782" y="3192108"/>
            <a:ext cx="93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9880" y="3574282"/>
            <a:ext cx="172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Выявление коренных причин проблем, формирование предложений по их решению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5782" y="3635838"/>
            <a:ext cx="84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Кардашян</a:t>
            </a:r>
            <a:endParaRPr lang="ru-RU" sz="800" dirty="0" smtClean="0"/>
          </a:p>
          <a:p>
            <a:r>
              <a:rPr lang="ru-RU" sz="800" dirty="0" smtClean="0"/>
              <a:t> Е.В.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22239" y="4005859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Защита выработанных </a:t>
            </a:r>
          </a:p>
          <a:p>
            <a:r>
              <a:rPr lang="ru-RU" sz="800" dirty="0"/>
              <a:t>предложений по </a:t>
            </a:r>
            <a:r>
              <a:rPr lang="ru-RU" sz="800" dirty="0" smtClean="0"/>
              <a:t>совершен-</a:t>
            </a:r>
          </a:p>
          <a:p>
            <a:r>
              <a:rPr lang="ru-RU" sz="800" dirty="0" err="1" smtClean="0"/>
              <a:t>ствованию</a:t>
            </a:r>
            <a:r>
              <a:rPr lang="ru-RU" sz="800" dirty="0"/>
              <a:t> плана мероприятий</a:t>
            </a:r>
          </a:p>
          <a:p>
            <a:endParaRPr lang="ru-RU" sz="800" dirty="0"/>
          </a:p>
          <a:p>
            <a:endParaRPr lang="ru-RU" sz="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895782" y="4084162"/>
            <a:ext cx="71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</a:t>
            </a:r>
          </a:p>
          <a:p>
            <a:r>
              <a:rPr lang="ru-RU" sz="800" dirty="0" smtClean="0"/>
              <a:t>Е.В.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7439" y="4524429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Реализация плана</a:t>
            </a:r>
          </a:p>
          <a:p>
            <a:r>
              <a:rPr lang="ru-RU" sz="800" dirty="0" smtClean="0"/>
              <a:t> мероприятий</a:t>
            </a:r>
            <a:endParaRPr lang="ru-RU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64834" y="4484352"/>
            <a:ext cx="92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команда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8786" y="4862983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Контроль(производственный </a:t>
            </a:r>
          </a:p>
          <a:p>
            <a:r>
              <a:rPr lang="ru-RU" sz="800" dirty="0" smtClean="0"/>
              <a:t>Анализ) и стандартизация </a:t>
            </a:r>
          </a:p>
          <a:p>
            <a:r>
              <a:rPr lang="ru-RU" sz="800" dirty="0" smtClean="0"/>
              <a:t>результата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6293" y="5339254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Закрытие проекта</a:t>
            </a:r>
            <a:endParaRPr lang="ru-RU" sz="800" dirty="0"/>
          </a:p>
        </p:txBody>
      </p:sp>
      <p:sp>
        <p:nvSpPr>
          <p:cNvPr id="36" name="Овал 35"/>
          <p:cNvSpPr/>
          <p:nvPr/>
        </p:nvSpPr>
        <p:spPr>
          <a:xfrm>
            <a:off x="8492910" y="4900051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474605" y="5863128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1568" y="5324648"/>
            <a:ext cx="907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  <a:endParaRPr lang="ru-RU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87649" y="3175306"/>
            <a:ext cx="11652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Экономия времени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Отсутствие лишней информации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Размещение актуальных новостей без задержки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800" dirty="0" smtClean="0"/>
              <a:t>Создание единого стиля</a:t>
            </a:r>
            <a:endParaRPr lang="ru-RU" sz="800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16" y="51475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53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92" y="2317822"/>
            <a:ext cx="187180" cy="18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55" y="3206240"/>
            <a:ext cx="187180" cy="18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02" y="3694884"/>
            <a:ext cx="187180" cy="18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8480655" y="5324648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91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495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760908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852050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895567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2165" y="3175"/>
            <a:ext cx="5355095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/>
              <a:t>Анкетирование </a:t>
            </a:r>
            <a:r>
              <a:rPr lang="ru-RU" sz="1200" dirty="0" smtClean="0"/>
              <a:t>№2 заказчиков по процессу </a:t>
            </a:r>
            <a:br>
              <a:rPr lang="ru-RU" sz="1200" dirty="0" smtClean="0"/>
            </a:br>
            <a:r>
              <a:rPr lang="ru-RU" sz="1200" dirty="0" smtClean="0"/>
              <a:t>«Оптимизация  процесса размещения новостей на сайте,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№61 </a:t>
            </a:r>
            <a:r>
              <a:rPr lang="ru-RU" sz="1200" dirty="0" err="1" smtClean="0"/>
              <a:t>комбинированого</a:t>
            </a:r>
            <a:r>
              <a:rPr lang="ru-RU" sz="1200" dirty="0" smtClean="0"/>
              <a:t> вида»»</a:t>
            </a:r>
            <a:endParaRPr lang="ru-RU" sz="1200" dirty="0"/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119060" y="4468278"/>
            <a:ext cx="493992" cy="1031796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id="11" name="Rectangle 11"/>
          <p:cNvSpPr txBox="1">
            <a:spLocks/>
          </p:cNvSpPr>
          <p:nvPr/>
        </p:nvSpPr>
        <p:spPr>
          <a:xfrm>
            <a:off x="914103" y="4560481"/>
            <a:ext cx="3528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100" kern="0" dirty="0">
                <a:solidFill>
                  <a:srgbClr val="000000"/>
                </a:solidFill>
              </a:rPr>
              <a:t>В случае ответа "Нет"/ </a:t>
            </a:r>
            <a:r>
              <a:rPr lang="en-US" sz="1100" kern="0" dirty="0" smtClean="0">
                <a:solidFill>
                  <a:srgbClr val="000000"/>
                </a:solidFill>
              </a:rPr>
              <a:t/>
            </a:r>
            <a:br>
              <a:rPr lang="en-US" sz="1100" kern="0" dirty="0" smtClean="0">
                <a:solidFill>
                  <a:srgbClr val="000000"/>
                </a:solidFill>
              </a:rPr>
            </a:br>
            <a:r>
              <a:rPr lang="ru-RU" sz="1100" kern="0" dirty="0" smtClean="0">
                <a:solidFill>
                  <a:srgbClr val="000000"/>
                </a:solidFill>
              </a:rPr>
              <a:t>"</a:t>
            </a:r>
            <a:r>
              <a:rPr lang="ru-RU" sz="1100" kern="0" dirty="0">
                <a:solidFill>
                  <a:srgbClr val="000000"/>
                </a:solidFill>
              </a:rPr>
              <a:t>Скорее нет" </a:t>
            </a:r>
            <a:r>
              <a:rPr lang="ru-RU" sz="1100" kern="0" dirty="0" smtClean="0">
                <a:solidFill>
                  <a:srgbClr val="000000"/>
                </a:solidFill>
              </a:rPr>
              <a:t>– прокомментируйте.</a:t>
            </a:r>
          </a:p>
        </p:txBody>
      </p:sp>
      <p:sp>
        <p:nvSpPr>
          <p:cNvPr id="96" name="Oval 30"/>
          <p:cNvSpPr>
            <a:spLocks noChangeArrowheads="1"/>
          </p:cNvSpPr>
          <p:nvPr/>
        </p:nvSpPr>
        <p:spPr bwMode="auto">
          <a:xfrm>
            <a:off x="811884" y="4603939"/>
            <a:ext cx="190911" cy="186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cxnSp>
        <p:nvCxnSpPr>
          <p:cNvPr id="124" name="AutoShape 249"/>
          <p:cNvCxnSpPr>
            <a:cxnSpLocks noChangeShapeType="1"/>
            <a:stCxn id="125" idx="4"/>
            <a:endCxn id="125" idx="6"/>
          </p:cNvCxnSpPr>
          <p:nvPr/>
        </p:nvCxnSpPr>
        <p:spPr bwMode="auto">
          <a:xfrm>
            <a:off x="942678" y="1108584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AutoShape 250"/>
          <p:cNvSpPr>
            <a:spLocks noChangeArrowheads="1"/>
          </p:cNvSpPr>
          <p:nvPr/>
        </p:nvSpPr>
        <p:spPr bwMode="auto">
          <a:xfrm>
            <a:off x="942678" y="936229"/>
            <a:ext cx="352893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Вопросы</a:t>
            </a:r>
          </a:p>
        </p:txBody>
      </p:sp>
      <p:cxnSp>
        <p:nvCxnSpPr>
          <p:cNvPr id="128" name="AutoShape 249"/>
          <p:cNvCxnSpPr>
            <a:cxnSpLocks noChangeShapeType="1"/>
          </p:cNvCxnSpPr>
          <p:nvPr/>
        </p:nvCxnSpPr>
        <p:spPr bwMode="auto">
          <a:xfrm>
            <a:off x="4873624" y="1108584"/>
            <a:ext cx="8286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AutoShape 250"/>
          <p:cNvSpPr>
            <a:spLocks noChangeArrowheads="1"/>
          </p:cNvSpPr>
          <p:nvPr/>
        </p:nvSpPr>
        <p:spPr bwMode="auto">
          <a:xfrm>
            <a:off x="5000624" y="936229"/>
            <a:ext cx="828675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000" b="1" dirty="0"/>
              <a:t>Нет</a:t>
            </a:r>
          </a:p>
        </p:txBody>
      </p:sp>
      <p:cxnSp>
        <p:nvCxnSpPr>
          <p:cNvPr id="131" name="AutoShape 249"/>
          <p:cNvCxnSpPr>
            <a:cxnSpLocks noChangeShapeType="1"/>
          </p:cNvCxnSpPr>
          <p:nvPr/>
        </p:nvCxnSpPr>
        <p:spPr bwMode="auto">
          <a:xfrm>
            <a:off x="5768716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AutoShape 250"/>
          <p:cNvSpPr>
            <a:spLocks noChangeArrowheads="1"/>
          </p:cNvSpPr>
          <p:nvPr/>
        </p:nvSpPr>
        <p:spPr bwMode="auto">
          <a:xfrm>
            <a:off x="5854441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Скорее нет</a:t>
            </a:r>
          </a:p>
        </p:txBody>
      </p:sp>
      <p:cxnSp>
        <p:nvCxnSpPr>
          <p:cNvPr id="134" name="AutoShape 249"/>
          <p:cNvCxnSpPr>
            <a:cxnSpLocks noChangeShapeType="1"/>
          </p:cNvCxnSpPr>
          <p:nvPr/>
        </p:nvCxnSpPr>
        <p:spPr bwMode="auto">
          <a:xfrm>
            <a:off x="6850333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AutoShape 250"/>
          <p:cNvSpPr>
            <a:spLocks noChangeArrowheads="1"/>
          </p:cNvSpPr>
          <p:nvPr/>
        </p:nvSpPr>
        <p:spPr bwMode="auto">
          <a:xfrm>
            <a:off x="6964633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Скорее да</a:t>
            </a:r>
          </a:p>
        </p:txBody>
      </p:sp>
      <p:cxnSp>
        <p:nvCxnSpPr>
          <p:cNvPr id="137" name="AutoShape 249"/>
          <p:cNvCxnSpPr>
            <a:cxnSpLocks noChangeShapeType="1"/>
          </p:cNvCxnSpPr>
          <p:nvPr/>
        </p:nvCxnSpPr>
        <p:spPr bwMode="auto">
          <a:xfrm>
            <a:off x="7909724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AutoShape 250"/>
          <p:cNvSpPr>
            <a:spLocks noChangeArrowheads="1"/>
          </p:cNvSpPr>
          <p:nvPr/>
        </p:nvSpPr>
        <p:spPr bwMode="auto">
          <a:xfrm>
            <a:off x="8036724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Да</a:t>
            </a:r>
          </a:p>
        </p:txBody>
      </p:sp>
      <p:sp>
        <p:nvSpPr>
          <p:cNvPr id="158" name="Line 11"/>
          <p:cNvSpPr>
            <a:spLocks noChangeShapeType="1"/>
          </p:cNvSpPr>
          <p:nvPr/>
        </p:nvSpPr>
        <p:spPr bwMode="auto">
          <a:xfrm>
            <a:off x="4420280" y="3756226"/>
            <a:ext cx="0" cy="4652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59" name="Line 31"/>
          <p:cNvSpPr>
            <a:spLocks noChangeShapeType="1"/>
          </p:cNvSpPr>
          <p:nvPr/>
        </p:nvSpPr>
        <p:spPr bwMode="auto">
          <a:xfrm>
            <a:off x="914103" y="176768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0" name="Line 32"/>
          <p:cNvSpPr>
            <a:spLocks noChangeShapeType="1"/>
          </p:cNvSpPr>
          <p:nvPr/>
        </p:nvSpPr>
        <p:spPr bwMode="auto">
          <a:xfrm>
            <a:off x="871991" y="2290956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1" name="Line 33"/>
          <p:cNvSpPr>
            <a:spLocks noChangeShapeType="1"/>
          </p:cNvSpPr>
          <p:nvPr/>
        </p:nvSpPr>
        <p:spPr bwMode="auto">
          <a:xfrm flipH="1">
            <a:off x="127014" y="287430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2" name="Line 34"/>
          <p:cNvSpPr>
            <a:spLocks noChangeShapeType="1"/>
          </p:cNvSpPr>
          <p:nvPr/>
        </p:nvSpPr>
        <p:spPr bwMode="auto">
          <a:xfrm flipV="1">
            <a:off x="914103" y="345035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75" name="Text Box 123"/>
          <p:cNvSpPr txBox="1">
            <a:spLocks noChangeArrowheads="1"/>
          </p:cNvSpPr>
          <p:nvPr/>
        </p:nvSpPr>
        <p:spPr bwMode="auto">
          <a:xfrm>
            <a:off x="5306365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10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TextBox 175"/>
          <p:cNvSpPr txBox="1">
            <a:spLocks/>
          </p:cNvSpPr>
          <p:nvPr/>
        </p:nvSpPr>
        <p:spPr>
          <a:xfrm>
            <a:off x="127014" y="2921934"/>
            <a:ext cx="493992" cy="118180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Поддержка </a:t>
            </a:r>
            <a:r>
              <a:rPr lang="ru-RU" sz="1050" b="1" dirty="0" smtClean="0">
                <a:solidFill>
                  <a:schemeClr val="tx1"/>
                </a:solidFill>
              </a:rPr>
              <a:t>пользователей процесса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77" name="Text Box 123"/>
          <p:cNvSpPr txBox="1">
            <a:spLocks noChangeArrowheads="1"/>
          </p:cNvSpPr>
          <p:nvPr/>
        </p:nvSpPr>
        <p:spPr bwMode="auto">
          <a:xfrm>
            <a:off x="6293737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10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Text Box 123"/>
          <p:cNvSpPr txBox="1">
            <a:spLocks noChangeArrowheads="1"/>
          </p:cNvSpPr>
          <p:nvPr/>
        </p:nvSpPr>
        <p:spPr bwMode="auto">
          <a:xfrm>
            <a:off x="7357309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79" name="Text Box 123"/>
          <p:cNvSpPr txBox="1">
            <a:spLocks noChangeArrowheads="1"/>
          </p:cNvSpPr>
          <p:nvPr/>
        </p:nvSpPr>
        <p:spPr bwMode="auto">
          <a:xfrm>
            <a:off x="8395482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723191" y="1878727"/>
            <a:ext cx="4114522" cy="274052"/>
            <a:chOff x="723191" y="2019823"/>
            <a:chExt cx="4114522" cy="274052"/>
          </a:xfrm>
        </p:grpSpPr>
        <p:sp>
          <p:nvSpPr>
            <p:cNvPr id="184" name="Rectangle 27"/>
            <p:cNvSpPr txBox="1">
              <a:spLocks/>
            </p:cNvSpPr>
            <p:nvPr/>
          </p:nvSpPr>
          <p:spPr>
            <a:xfrm>
              <a:off x="914102" y="2124598"/>
              <a:ext cx="39236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100" kern="0" dirty="0" smtClean="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auto">
            <a:xfrm>
              <a:off x="723191" y="2019823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6" name="Group 185"/>
          <p:cNvGrpSpPr>
            <a:grpSpLocks/>
          </p:cNvGrpSpPr>
          <p:nvPr/>
        </p:nvGrpSpPr>
        <p:grpSpPr>
          <a:xfrm>
            <a:off x="723191" y="1458767"/>
            <a:ext cx="4020258" cy="1330874"/>
            <a:chOff x="723191" y="1631789"/>
            <a:chExt cx="4020258" cy="1330874"/>
          </a:xfrm>
        </p:grpSpPr>
        <p:sp>
          <p:nvSpPr>
            <p:cNvPr id="187" name="Rectangle 31"/>
            <p:cNvSpPr txBox="1">
              <a:spLocks/>
            </p:cNvSpPr>
            <p:nvPr/>
          </p:nvSpPr>
          <p:spPr>
            <a:xfrm>
              <a:off x="914102" y="1631789"/>
              <a:ext cx="375314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100" kern="0" dirty="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lang="en-US" sz="1100" kern="0" dirty="0">
                  <a:solidFill>
                    <a:srgbClr val="000000"/>
                  </a:solidFill>
                </a:rPr>
                <a:t>?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723191" y="2605059"/>
              <a:ext cx="4020258" cy="357604"/>
              <a:chOff x="723191" y="2510264"/>
              <a:chExt cx="4020258" cy="357604"/>
            </a:xfrm>
          </p:grpSpPr>
          <p:sp>
            <p:nvSpPr>
              <p:cNvPr id="189" name="Rectangle 23"/>
              <p:cNvSpPr txBox="1">
                <a:spLocks/>
              </p:cNvSpPr>
              <p:nvPr/>
            </p:nvSpPr>
            <p:spPr>
              <a:xfrm>
                <a:off x="914103" y="2529314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 smtClean="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>
                <a:off x="723191" y="2510264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91" name="Group 190"/>
          <p:cNvGrpSpPr>
            <a:grpSpLocks/>
          </p:cNvGrpSpPr>
          <p:nvPr/>
        </p:nvGrpSpPr>
        <p:grpSpPr>
          <a:xfrm>
            <a:off x="723191" y="3004397"/>
            <a:ext cx="4020258" cy="933655"/>
            <a:chOff x="723191" y="3272669"/>
            <a:chExt cx="4020258" cy="933655"/>
          </a:xfrm>
        </p:grpSpPr>
        <p:grpSp>
          <p:nvGrpSpPr>
            <p:cNvPr id="192" name="Group 191"/>
            <p:cNvGrpSpPr/>
            <p:nvPr/>
          </p:nvGrpSpPr>
          <p:grpSpPr>
            <a:xfrm>
              <a:off x="723191" y="3272669"/>
              <a:ext cx="4020258" cy="338554"/>
              <a:chOff x="723191" y="3276625"/>
              <a:chExt cx="4020258" cy="338554"/>
            </a:xfrm>
          </p:grpSpPr>
          <p:sp>
            <p:nvSpPr>
              <p:cNvPr id="196" name="Rectangle 19"/>
              <p:cNvSpPr txBox="1">
                <a:spLocks/>
              </p:cNvSpPr>
              <p:nvPr/>
            </p:nvSpPr>
            <p:spPr>
              <a:xfrm>
                <a:off x="914103" y="3276625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>
                    <a:solidFill>
                      <a:srgbClr val="000000"/>
                    </a:solidFill>
                  </a:rPr>
                  <a:t>Удовлетворены ли Вы нормативной документацией </a:t>
                </a:r>
                <a:r>
                  <a:rPr lang="ru-RU" sz="1100" kern="0" dirty="0" smtClean="0">
                    <a:solidFill>
                      <a:srgbClr val="000000"/>
                    </a:solidFill>
                  </a:rPr>
                  <a:t>по </a:t>
                </a:r>
                <a:r>
                  <a:rPr lang="ru-RU" sz="1100" kern="0" dirty="0">
                    <a:solidFill>
                      <a:srgbClr val="000000"/>
                    </a:solidFill>
                  </a:rPr>
                  <a:t>процессу (инструкции, стандарты, регламенты и т.д.)?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Oval 30"/>
              <p:cNvSpPr>
                <a:spLocks noChangeArrowheads="1"/>
              </p:cNvSpPr>
              <p:nvPr/>
            </p:nvSpPr>
            <p:spPr bwMode="auto">
              <a:xfrm>
                <a:off x="723191" y="3295675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723191" y="3858245"/>
              <a:ext cx="4020258" cy="348079"/>
              <a:chOff x="723191" y="3828337"/>
              <a:chExt cx="4020258" cy="348079"/>
            </a:xfrm>
          </p:grpSpPr>
          <p:sp>
            <p:nvSpPr>
              <p:cNvPr id="194" name="Rectangle 15"/>
              <p:cNvSpPr txBox="1">
                <a:spLocks/>
              </p:cNvSpPr>
              <p:nvPr/>
            </p:nvSpPr>
            <p:spPr>
              <a:xfrm>
                <a:off x="914103" y="3837862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>
                    <a:solidFill>
                      <a:srgbClr val="000000"/>
                    </a:solidFill>
                  </a:rPr>
                  <a:t>Удовлетворены ли Вы качеством </a:t>
                </a:r>
                <a:r>
                  <a:rPr lang="en-US" sz="1100" kern="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100" kern="0" dirty="0" smtClean="0">
                    <a:solidFill>
                      <a:srgbClr val="000000"/>
                    </a:solidFill>
                  </a:rPr>
                </a:br>
                <a:r>
                  <a:rPr lang="ru-RU" sz="1100" kern="0" dirty="0" smtClean="0">
                    <a:solidFill>
                      <a:srgbClr val="000000"/>
                    </a:solidFill>
                  </a:rPr>
                  <a:t>поддержки и </a:t>
                </a:r>
                <a:r>
                  <a:rPr lang="ru-RU" sz="1100" kern="0" dirty="0">
                    <a:solidFill>
                      <a:srgbClr val="000000"/>
                    </a:solidFill>
                  </a:rPr>
                  <a:t>сервиса (консультациями)?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Oval 30"/>
              <p:cNvSpPr>
                <a:spLocks noChangeArrowheads="1"/>
              </p:cNvSpPr>
              <p:nvPr/>
            </p:nvSpPr>
            <p:spPr bwMode="auto">
              <a:xfrm>
                <a:off x="723191" y="3828337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198" name="Line 35"/>
          <p:cNvSpPr>
            <a:spLocks noChangeShapeType="1"/>
          </p:cNvSpPr>
          <p:nvPr/>
        </p:nvSpPr>
        <p:spPr bwMode="auto">
          <a:xfrm>
            <a:off x="127014" y="442086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>
            <a:off x="127014" y="1411142"/>
            <a:ext cx="493992" cy="141353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723191" y="141114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127014" y="415453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949715" y="5022860"/>
            <a:ext cx="77760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907" y="5052338"/>
            <a:ext cx="327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ru-RU" sz="1100" kern="0" dirty="0">
                <a:solidFill>
                  <a:srgbClr val="000000"/>
                </a:solidFill>
                <a:latin typeface="+mn-lt"/>
              </a:rPr>
              <a:t>Опишите предложения по совершенствованию процесса?</a:t>
            </a:r>
            <a:endParaRPr lang="en-US" sz="11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>
            <a:off x="83767" y="554481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9659" y="5621554"/>
            <a:ext cx="1264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ru-RU" sz="1050" b="1" kern="0" dirty="0" smtClean="0">
                <a:solidFill>
                  <a:srgbClr val="000000"/>
                </a:solidFill>
                <a:latin typeface="+mn-lt"/>
              </a:rPr>
              <a:t>ПРИМЕЧАНИЯ:</a:t>
            </a:r>
            <a:endParaRPr lang="en-US" sz="1050" b="1" u="sng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7" name="AutoShape 250"/>
          <p:cNvSpPr>
            <a:spLocks noChangeArrowheads="1"/>
          </p:cNvSpPr>
          <p:nvPr/>
        </p:nvSpPr>
        <p:spPr bwMode="auto">
          <a:xfrm>
            <a:off x="942678" y="1144792"/>
            <a:ext cx="347760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000" b="1" dirty="0" smtClean="0"/>
              <a:t>Баллы</a:t>
            </a:r>
            <a:endParaRPr lang="ru-RU" sz="1000" b="1" dirty="0"/>
          </a:p>
        </p:txBody>
      </p:sp>
      <p:sp>
        <p:nvSpPr>
          <p:cNvPr id="99" name="Oval 30"/>
          <p:cNvSpPr>
            <a:spLocks noChangeArrowheads="1"/>
          </p:cNvSpPr>
          <p:nvPr/>
        </p:nvSpPr>
        <p:spPr bwMode="auto">
          <a:xfrm>
            <a:off x="811884" y="5137964"/>
            <a:ext cx="190911" cy="186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14092" y="4157713"/>
            <a:ext cx="1981333" cy="259764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100" b="1" dirty="0"/>
              <a:t>Итого: средний </a:t>
            </a:r>
            <a:r>
              <a:rPr lang="ru-RU" sz="1100" b="1" dirty="0" smtClean="0"/>
              <a:t>балл  3,7</a:t>
            </a:r>
            <a:endParaRPr lang="ru-RU" sz="11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172165" y="5600389"/>
            <a:ext cx="6367537" cy="48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Кол-во опрашиваемых 9  чел.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100" kern="0" dirty="0" smtClean="0">
                <a:solidFill>
                  <a:srgbClr val="000000"/>
                </a:solidFill>
              </a:rPr>
              <a:t>Участники анкетирования: воспитатели, специалисты, администрация ДОУ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75" name="Group 179"/>
          <p:cNvGrpSpPr/>
          <p:nvPr/>
        </p:nvGrpSpPr>
        <p:grpSpPr>
          <a:xfrm>
            <a:off x="4837714" y="1393534"/>
            <a:ext cx="4007835" cy="245832"/>
            <a:chOff x="4771892" y="1458836"/>
            <a:chExt cx="3987528" cy="245832"/>
          </a:xfrm>
        </p:grpSpPr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4771892" y="1516052"/>
              <a:ext cx="3987528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val 38"/>
            <p:cNvSpPr>
              <a:spLocks noChangeArrowheads="1"/>
            </p:cNvSpPr>
            <p:nvPr/>
          </p:nvSpPr>
          <p:spPr bwMode="auto">
            <a:xfrm>
              <a:off x="7505923" y="1458836"/>
              <a:ext cx="528974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3,7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8" name="Group 162"/>
          <p:cNvGrpSpPr/>
          <p:nvPr/>
        </p:nvGrpSpPr>
        <p:grpSpPr>
          <a:xfrm>
            <a:off x="4837713" y="1892724"/>
            <a:ext cx="4007835" cy="245832"/>
            <a:chOff x="5383947" y="1999887"/>
            <a:chExt cx="3987528" cy="245832"/>
          </a:xfrm>
        </p:grpSpPr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5383947" y="203489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8030515" y="199988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3,5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1" name="Group 162"/>
          <p:cNvGrpSpPr/>
          <p:nvPr/>
        </p:nvGrpSpPr>
        <p:grpSpPr>
          <a:xfrm>
            <a:off x="4837712" y="2497448"/>
            <a:ext cx="4007835" cy="245832"/>
            <a:chOff x="5383947" y="1999887"/>
            <a:chExt cx="3987528" cy="245832"/>
          </a:xfrm>
        </p:grpSpPr>
        <p:sp>
          <p:nvSpPr>
            <p:cNvPr id="82" name="Rectangle 54"/>
            <p:cNvSpPr>
              <a:spLocks noChangeArrowheads="1"/>
            </p:cNvSpPr>
            <p:nvPr/>
          </p:nvSpPr>
          <p:spPr bwMode="auto">
            <a:xfrm>
              <a:off x="5383947" y="203489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Oval 55"/>
            <p:cNvSpPr>
              <a:spLocks noChangeArrowheads="1"/>
            </p:cNvSpPr>
            <p:nvPr/>
          </p:nvSpPr>
          <p:spPr bwMode="auto">
            <a:xfrm>
              <a:off x="8030515" y="199988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3,6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4" name="Group 168"/>
          <p:cNvGrpSpPr/>
          <p:nvPr/>
        </p:nvGrpSpPr>
        <p:grpSpPr>
          <a:xfrm>
            <a:off x="4837711" y="3023447"/>
            <a:ext cx="4007835" cy="245832"/>
            <a:chOff x="4609805" y="3179806"/>
            <a:chExt cx="3987528" cy="245832"/>
          </a:xfrm>
        </p:grpSpPr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4609805" y="3242124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Oval 89"/>
            <p:cNvSpPr>
              <a:spLocks noChangeArrowheads="1"/>
            </p:cNvSpPr>
            <p:nvPr/>
          </p:nvSpPr>
          <p:spPr bwMode="auto">
            <a:xfrm>
              <a:off x="7401766" y="3179806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3,8</a:t>
              </a:r>
            </a:p>
          </p:txBody>
        </p:sp>
      </p:grpSp>
      <p:grpSp>
        <p:nvGrpSpPr>
          <p:cNvPr id="87" name="Group 179"/>
          <p:cNvGrpSpPr/>
          <p:nvPr/>
        </p:nvGrpSpPr>
        <p:grpSpPr>
          <a:xfrm>
            <a:off x="4848132" y="3589973"/>
            <a:ext cx="4007835" cy="245832"/>
            <a:chOff x="4771892" y="1458836"/>
            <a:chExt cx="3987528" cy="245832"/>
          </a:xfrm>
        </p:grpSpPr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4771892" y="1516052"/>
              <a:ext cx="3987528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38"/>
            <p:cNvSpPr>
              <a:spLocks noChangeArrowheads="1"/>
            </p:cNvSpPr>
            <p:nvPr/>
          </p:nvSpPr>
          <p:spPr bwMode="auto">
            <a:xfrm>
              <a:off x="7505923" y="1458836"/>
              <a:ext cx="528974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3,8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60327" name="Picture 2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73" y="52942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328" name="Picture 2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60" y="-75645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6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291965"/>
            <a:ext cx="5441274" cy="369332"/>
          </a:xfrm>
        </p:spPr>
        <p:txBody>
          <a:bodyPr/>
          <a:lstStyle/>
          <a:p>
            <a:r>
              <a:rPr lang="ru-RU" sz="1200" dirty="0" smtClean="0"/>
              <a:t>Реализация проекта «Оптимизация процесса размещения новостей на сайте,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№61 комбинированного вида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53661"/>
              </p:ext>
            </p:extLst>
          </p:nvPr>
        </p:nvGraphicFramePr>
        <p:xfrm>
          <a:off x="533327" y="1067750"/>
          <a:ext cx="8015592" cy="503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1754"/>
                <a:gridCol w="3356042"/>
                <a:gridCol w="2003898"/>
                <a:gridCol w="20038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Ключевые вехи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Статус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Стартовое совещание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20.04.2023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Порядка размещения информации на официальном сайте МБДОУ</a:t>
                      </a:r>
                      <a:r>
                        <a:rPr lang="ru-RU" sz="1400" baseline="0" dirty="0" smtClean="0"/>
                        <a:t> Д/с №61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18.05.2023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чек-листа в качестве единого алгоритма действий при оформлении текстовой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10.06.2023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Консультация участников процесса «Как подготовить и разместить новости различного содержания на сайте, в </a:t>
                      </a:r>
                      <a:r>
                        <a:rPr lang="ru-RU" sz="1400" dirty="0" err="1" smtClean="0"/>
                        <a:t>мессенджере</a:t>
                      </a:r>
                      <a:r>
                        <a:rPr lang="ru-RU" sz="1400" dirty="0" smtClean="0"/>
                        <a:t> и социальных сетях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17.06.2023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Обучение педагогов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19.06.2023 – 23.06.2023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в единой системе согласно контент-плана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19.07.2023 – 30.10.2023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             - выполнено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4" y="5821808"/>
            <a:ext cx="247860" cy="247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61" y="1781587"/>
            <a:ext cx="247860" cy="247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61" y="2326336"/>
            <a:ext cx="247860" cy="247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37" y="3062323"/>
            <a:ext cx="247860" cy="247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92" y="3999493"/>
            <a:ext cx="247860" cy="247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13" y="4836071"/>
            <a:ext cx="247860" cy="247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92" y="5380821"/>
            <a:ext cx="247860" cy="24786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2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11" y="136554"/>
            <a:ext cx="5466881" cy="654025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1100" dirty="0" smtClean="0"/>
              <a:t>Карточка ПСР-проекта МБДОУ Д/с №61«Оптимизация процесса размещения информации на сайте, в </a:t>
            </a:r>
            <a:r>
              <a:rPr lang="ru-RU" sz="1100" dirty="0" err="1" smtClean="0"/>
              <a:t>мессенджере</a:t>
            </a:r>
            <a:r>
              <a:rPr lang="ru-RU" sz="1100" dirty="0" smtClean="0"/>
              <a:t> и социальных сетях МБДОУ Д/с №61 комбинированного вида»</a:t>
            </a:r>
            <a:endParaRPr lang="en-US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7089" y="998805"/>
            <a:ext cx="8774343" cy="6117154"/>
            <a:chOff x="251520" y="980728"/>
            <a:chExt cx="8774343" cy="6728868"/>
          </a:xfrm>
        </p:grpSpPr>
        <p:sp>
          <p:nvSpPr>
            <p:cNvPr id="46" name="Прямоугольник 33"/>
            <p:cNvSpPr/>
            <p:nvPr/>
          </p:nvSpPr>
          <p:spPr>
            <a:xfrm>
              <a:off x="251520" y="980728"/>
              <a:ext cx="4149820" cy="274825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7" name="Прямоугольник 34"/>
            <p:cNvSpPr/>
            <p:nvPr/>
          </p:nvSpPr>
          <p:spPr>
            <a:xfrm>
              <a:off x="251520" y="3793956"/>
              <a:ext cx="4149820" cy="303539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Прямоугольник 35"/>
            <p:cNvSpPr/>
            <p:nvPr/>
          </p:nvSpPr>
          <p:spPr>
            <a:xfrm>
              <a:off x="4499256" y="1006570"/>
              <a:ext cx="4439282" cy="272240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 sz="900" kern="0" dirty="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9" name="Прямоугольник 36"/>
            <p:cNvSpPr/>
            <p:nvPr/>
          </p:nvSpPr>
          <p:spPr>
            <a:xfrm>
              <a:off x="4499256" y="3793957"/>
              <a:ext cx="4456588" cy="303539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sz="9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6219" y="3784665"/>
              <a:ext cx="4127436" cy="314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>
                <a:defRPr/>
              </a:pPr>
              <a:r>
                <a:rPr lang="en-US" sz="1000" kern="0" dirty="0" smtClean="0"/>
                <a:t>4</a:t>
              </a:r>
              <a:r>
                <a:rPr lang="ru-RU" sz="1000" kern="0" dirty="0" smtClean="0"/>
                <a:t>. Ключевые события проекта</a:t>
              </a:r>
            </a:p>
            <a:p>
              <a:pPr algn="l">
                <a:defRPr/>
              </a:pPr>
              <a:endParaRPr lang="ru-RU" sz="1000" u="none" kern="0" dirty="0" smtClean="0">
                <a:solidFill>
                  <a:schemeClr val="tx1"/>
                </a:solidFill>
              </a:endParaRP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1.Старт проекта-03.04.2023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2.Диагностика и целевое состояние -17.04.2023-15.05.2023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-разработка текущей карты процесса-17.04.2023-24.042023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-производственный анализ №1-24.04.2023-05.05.2023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-разработка целевой карты процесса – 05.05.2023-15.05.2023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3.Внедрение улучшений-10.05.2023-19.07.2023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-совещание по защите подходов внедрения- 17.05.2023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-определение перечня мероприятий по реализации проекта- 18.05.2023-24.05.2023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-внедрение и проведение  мероприятий по достижению целей проекта-25.05.2023-19.07.2023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-обучение участников процесса-19.06.2023-23.06.2023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4.Закрепление результатов и закрытие проекта-19.07.2023-31.10.2023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-производственный анализ №2- 04.09-2023-08.09.2023</a:t>
              </a:r>
            </a:p>
            <a:p>
              <a:pPr algn="l">
                <a:defRPr/>
              </a:pPr>
              <a:r>
                <a:rPr lang="ru-RU" sz="1000" b="0" u="none" kern="0" dirty="0" smtClean="0">
                  <a:solidFill>
                    <a:schemeClr val="tx1"/>
                  </a:solidFill>
                </a:rPr>
                <a:t>-завершающее совещание -31.10.2023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742" y="3805653"/>
              <a:ext cx="4233878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ctr">
                <a:defRPr/>
              </a:pPr>
              <a:r>
                <a:rPr lang="en-US" sz="1000" u="sng" kern="0" dirty="0" smtClean="0">
                  <a:solidFill>
                    <a:srgbClr val="3E87BD">
                      <a:lumMod val="75000"/>
                    </a:srgbClr>
                  </a:solidFill>
                </a:rPr>
                <a:t>3</a:t>
              </a:r>
              <a:r>
                <a:rPr lang="ru-RU" sz="1000" u="sng" kern="0" dirty="0" smtClean="0">
                  <a:solidFill>
                    <a:srgbClr val="3E87BD">
                      <a:lumMod val="75000"/>
                    </a:srgbClr>
                  </a:solidFill>
                </a:rPr>
                <a:t>. Цели </a:t>
              </a:r>
              <a:r>
                <a:rPr lang="ru-RU" sz="1000" u="sng" kern="0" dirty="0">
                  <a:solidFill>
                    <a:srgbClr val="3E87BD">
                      <a:lumMod val="75000"/>
                    </a:srgbClr>
                  </a:solidFill>
                </a:rPr>
                <a:t>и </a:t>
              </a:r>
              <a:r>
                <a:rPr lang="ru-RU" sz="1000" u="sng" kern="0" dirty="0" smtClean="0">
                  <a:solidFill>
                    <a:srgbClr val="3E87BD">
                      <a:lumMod val="75000"/>
                    </a:srgbClr>
                  </a:solidFill>
                </a:rPr>
                <a:t>плановый эффект</a:t>
              </a:r>
              <a:endParaRPr lang="ru-RU" sz="1000" u="sng" kern="0" dirty="0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80840" y="981541"/>
              <a:ext cx="4211640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u="sng" kern="0" dirty="0" smtClean="0">
                  <a:solidFill>
                    <a:srgbClr val="3E87BD">
                      <a:lumMod val="75000"/>
                    </a:srgbClr>
                  </a:solidFill>
                </a:rPr>
                <a:t>2</a:t>
              </a:r>
              <a:r>
                <a:rPr lang="ru-RU" sz="1000" b="1" u="sng" kern="0" dirty="0" smtClean="0">
                  <a:solidFill>
                    <a:srgbClr val="3E87BD">
                      <a:lumMod val="75000"/>
                    </a:srgbClr>
                  </a:solidFill>
                </a:rPr>
                <a:t>. Обоснование выбора</a:t>
              </a:r>
              <a:endParaRPr lang="ru-RU" sz="1000" b="1" u="sng" kern="0" dirty="0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id="54" name="TextBox 65"/>
            <p:cNvSpPr txBox="1">
              <a:spLocks noChangeArrowheads="1"/>
            </p:cNvSpPr>
            <p:nvPr/>
          </p:nvSpPr>
          <p:spPr bwMode="auto">
            <a:xfrm>
              <a:off x="372676" y="2579793"/>
              <a:ext cx="3867988" cy="44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Руководитель проекта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en-US" altLang="ru-RU" sz="1000" b="0" u="none" kern="0" dirty="0">
                  <a:solidFill>
                    <a:srgbClr val="414142"/>
                  </a:solidFill>
                </a:rPr>
                <a:t> 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заместитель заведующей по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УВР,Кардашян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Е.В..</a:t>
              </a:r>
              <a:endParaRPr lang="ru-RU" altLang="ru-RU" sz="1000" kern="0" dirty="0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id="55" name="TextBox 65"/>
            <p:cNvSpPr txBox="1">
              <a:spLocks noChangeArrowheads="1"/>
            </p:cNvSpPr>
            <p:nvPr/>
          </p:nvSpPr>
          <p:spPr bwMode="auto">
            <a:xfrm>
              <a:off x="363823" y="1252384"/>
              <a:ext cx="4275209" cy="44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Заказчики процесса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00" u="none" kern="0" dirty="0" smtClean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Возилкина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Е.В.-заведующая МБДОУ </a:t>
              </a:r>
            </a:p>
            <a:p>
              <a:pPr>
                <a:defRPr/>
              </a:pP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Д/с №61.</a:t>
              </a:r>
              <a:endParaRPr lang="ru-RU" altLang="ru-RU" sz="1000" b="0" u="none" kern="0" dirty="0">
                <a:solidFill>
                  <a:srgbClr val="414142"/>
                </a:solidFill>
              </a:endParaRPr>
            </a:p>
          </p:txBody>
        </p:sp>
        <p:sp>
          <p:nvSpPr>
            <p:cNvPr id="56" name="TextBox 65"/>
            <p:cNvSpPr txBox="1">
              <a:spLocks noChangeArrowheads="1"/>
            </p:cNvSpPr>
            <p:nvPr/>
          </p:nvSpPr>
          <p:spPr bwMode="auto">
            <a:xfrm>
              <a:off x="392790" y="3005990"/>
              <a:ext cx="3720241" cy="778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l"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Команда проекта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00" u="none" kern="0" dirty="0" smtClean="0">
                  <a:solidFill>
                    <a:srgbClr val="414142"/>
                  </a:solidFill>
                </a:rPr>
                <a:t>  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Пархоменко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С.Е.,Абраменко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Н.А.,Коняева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Н.В.,Шаронова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Н.А.,Бадикова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Л.Н.,</a:t>
              </a:r>
              <a:r>
                <a:rPr lang="ru-RU" altLang="ru-RU" sz="1000" b="0" u="none" kern="0" dirty="0" err="1">
                  <a:solidFill>
                    <a:srgbClr val="414142"/>
                  </a:solidFill>
                </a:rPr>
                <a:t>М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ашошина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Е.В.,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Саввина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Н.В.,Козина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</a:t>
              </a:r>
              <a:r>
                <a:rPr lang="ru-RU" altLang="ru-RU" sz="1000" b="0" u="none" kern="0" dirty="0" err="1" smtClean="0">
                  <a:solidFill>
                    <a:srgbClr val="414142"/>
                  </a:solidFill>
                </a:rPr>
                <a:t>О.Н.,Анохина</a:t>
              </a:r>
              <a:r>
                <a:rPr lang="ru-RU" altLang="ru-RU" sz="1000" b="0" u="none" kern="0" dirty="0" smtClean="0">
                  <a:solidFill>
                    <a:srgbClr val="414142"/>
                  </a:solidFill>
                </a:rPr>
                <a:t> Н.В.</a:t>
              </a:r>
              <a:endParaRPr lang="ru-RU" altLang="ru-RU" sz="1000" b="0" u="none" kern="0" dirty="0">
                <a:solidFill>
                  <a:srgbClr val="414142"/>
                </a:solidFill>
              </a:endParaRPr>
            </a:p>
          </p:txBody>
        </p:sp>
        <p:sp>
          <p:nvSpPr>
            <p:cNvPr id="57" name="TextBox 65"/>
            <p:cNvSpPr txBox="1">
              <a:spLocks noChangeArrowheads="1"/>
            </p:cNvSpPr>
            <p:nvPr/>
          </p:nvSpPr>
          <p:spPr bwMode="auto">
            <a:xfrm>
              <a:off x="392790" y="2236140"/>
              <a:ext cx="3870642" cy="44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>
                <a:defRPr/>
              </a:pPr>
              <a:endParaRPr lang="ru-RU" altLang="ru-RU" sz="1000" kern="0" dirty="0"/>
            </a:p>
            <a:p>
              <a:pPr>
                <a:defRPr/>
              </a:pPr>
              <a:r>
                <a:rPr lang="ru-RU" altLang="ru-RU" sz="1000" kern="0" dirty="0" smtClean="0"/>
                <a:t>Владелец </a:t>
              </a:r>
              <a:r>
                <a:rPr lang="ru-RU" altLang="ru-RU" sz="1000" kern="0" dirty="0"/>
                <a:t>процесса</a:t>
              </a:r>
              <a:r>
                <a:rPr lang="en-US" altLang="ru-RU" sz="1000" kern="0" dirty="0"/>
                <a:t>:</a:t>
              </a:r>
              <a:r>
                <a:rPr lang="ru-RU" altLang="ru-RU" sz="1000" u="none" kern="0" dirty="0"/>
                <a:t> </a:t>
              </a:r>
              <a:r>
                <a:rPr lang="ru-RU" altLang="ru-RU" sz="1000" u="none" kern="0" dirty="0" smtClean="0"/>
                <a:t>заведующая МБДОУ Д/с №61</a:t>
              </a:r>
              <a:endParaRPr lang="ru-RU" altLang="ru-RU" sz="1000" b="0" u="none" kern="0" dirty="0">
                <a:solidFill>
                  <a:srgbClr val="41414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31058" y="6829355"/>
              <a:ext cx="3639510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ru-RU" altLang="ru-RU" sz="1200" kern="0" dirty="0">
                <a:solidFill>
                  <a:srgbClr val="414142"/>
                </a:solidFill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ru-RU" sz="1200" kern="0" dirty="0" smtClean="0">
                <a:solidFill>
                  <a:srgbClr val="414142"/>
                </a:solidFill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ru-RU" sz="1200" kern="0" dirty="0">
                <a:solidFill>
                  <a:srgbClr val="414142"/>
                </a:solidFill>
              </a:endParaRPr>
            </a:p>
          </p:txBody>
        </p:sp>
        <p:sp>
          <p:nvSpPr>
            <p:cNvPr id="59" name="TextBox 65"/>
            <p:cNvSpPr txBox="1">
              <a:spLocks noChangeArrowheads="1"/>
            </p:cNvSpPr>
            <p:nvPr/>
          </p:nvSpPr>
          <p:spPr bwMode="auto">
            <a:xfrm>
              <a:off x="441420" y="1692505"/>
              <a:ext cx="3976521" cy="44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Периметр проекта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00" u="none" kern="0" dirty="0">
                  <a:solidFill>
                    <a:srgbClr val="3E87BD">
                      <a:lumMod val="75000"/>
                    </a:srgbClr>
                  </a:solidFill>
                </a:rPr>
                <a:t>  </a:t>
              </a:r>
              <a:r>
                <a:rPr lang="ru-RU" altLang="ru-RU" sz="1000" u="none" kern="0" dirty="0" smtClean="0">
                  <a:solidFill>
                    <a:srgbClr val="3E87BD">
                      <a:lumMod val="75000"/>
                    </a:srgbClr>
                  </a:solidFill>
                </a:rPr>
                <a:t>МБДОУ Д/с №61 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</a:rPr>
                <a:t>.</a:t>
              </a:r>
              <a:endParaRPr lang="ru-RU" altLang="ru-RU" sz="1000" b="0" u="none" kern="0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altLang="ru-RU" sz="1000" b="0" u="none" kern="0" dirty="0">
                <a:solidFill>
                  <a:srgbClr val="414142"/>
                </a:solidFill>
              </a:endParaRPr>
            </a:p>
          </p:txBody>
        </p:sp>
        <p:sp>
          <p:nvSpPr>
            <p:cNvPr id="62" name="TextBox 14"/>
            <p:cNvSpPr txBox="1">
              <a:spLocks noChangeArrowheads="1"/>
            </p:cNvSpPr>
            <p:nvPr/>
          </p:nvSpPr>
          <p:spPr bwMode="auto">
            <a:xfrm>
              <a:off x="4498585" y="1172895"/>
              <a:ext cx="4527278" cy="145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eaLnBrk="1" hangingPunct="1">
                <a:spcBef>
                  <a:spcPts val="300"/>
                </a:spcBef>
                <a:spcAft>
                  <a:spcPts val="300"/>
                </a:spcAft>
                <a:defRPr sz="1400">
                  <a:solidFill>
                    <a:srgbClr val="414142"/>
                  </a:solidFill>
                </a:defRPr>
              </a:lvl1pPr>
            </a:lstStyle>
            <a:p>
              <a:pPr marL="228600" indent="-228600">
                <a:defRPr/>
              </a:pPr>
              <a:r>
                <a:rPr lang="ru-RU" altLang="ru-RU" sz="1000" b="1" kern="0" dirty="0" smtClean="0">
                  <a:solidFill>
                    <a:srgbClr val="000000"/>
                  </a:solidFill>
                </a:rPr>
                <a:t>Ключевой риск: </a:t>
              </a:r>
              <a:r>
                <a:rPr lang="ru-RU" altLang="ru-RU" sz="1000" kern="0" dirty="0" smtClean="0">
                  <a:solidFill>
                    <a:srgbClr val="000000"/>
                  </a:solidFill>
                </a:rPr>
                <a:t>задержка размещения ключевых актуальных новостей</a:t>
              </a:r>
            </a:p>
            <a:p>
              <a:pPr marL="228600" indent="-228600">
                <a:defRPr/>
              </a:pPr>
              <a:r>
                <a:rPr lang="ru-RU" sz="1000" b="1" kern="0" dirty="0" smtClean="0">
                  <a:solidFill>
                    <a:srgbClr val="000000"/>
                  </a:solidFill>
                </a:rPr>
                <a:t>Проблемы:</a:t>
              </a:r>
            </a:p>
            <a:p>
              <a:pPr marL="228600" indent="-228600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1</a:t>
              </a:r>
              <a:r>
                <a:rPr lang="ru-RU" sz="1000" b="1" kern="0" dirty="0" smtClean="0">
                  <a:solidFill>
                    <a:srgbClr val="000000"/>
                  </a:solidFill>
                </a:rPr>
                <a:t>.</a:t>
              </a:r>
              <a:r>
                <a:rPr lang="ru-RU" sz="1000" kern="0" dirty="0" smtClean="0">
                  <a:solidFill>
                    <a:srgbClr val="000000"/>
                  </a:solidFill>
                </a:rPr>
                <a:t>Значительная потеря времени при согласовании текста новостей.</a:t>
              </a:r>
            </a:p>
            <a:p>
              <a:pPr marL="228600" indent="-228600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2.Необходимость своевременного размещения новостей на сайте и в </a:t>
              </a:r>
              <a:r>
                <a:rPr lang="ru-RU" sz="1000" kern="0" dirty="0" err="1" smtClean="0">
                  <a:solidFill>
                    <a:srgbClr val="000000"/>
                  </a:solidFill>
                </a:rPr>
                <a:t>мессенджерах</a:t>
              </a:r>
              <a:r>
                <a:rPr lang="ru-RU" sz="1000" kern="0" dirty="0" smtClean="0">
                  <a:solidFill>
                    <a:srgbClr val="000000"/>
                  </a:solidFill>
                </a:rPr>
                <a:t> дошкольного учреждения.</a:t>
              </a:r>
            </a:p>
            <a:p>
              <a:pPr marL="228600" indent="-228600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3.Отсутствие единого стиля при оформлении текстовой информации.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497" y="981541"/>
              <a:ext cx="4211640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 u="sng" kern="0" dirty="0">
                  <a:solidFill>
                    <a:srgbClr val="3E87BD">
                      <a:lumMod val="75000"/>
                    </a:srgbClr>
                  </a:solidFill>
                </a:rPr>
                <a:t>1</a:t>
              </a:r>
              <a:r>
                <a:rPr lang="ru-RU" sz="1000" b="1" u="sng" kern="0" dirty="0" smtClean="0">
                  <a:solidFill>
                    <a:srgbClr val="3E87BD">
                      <a:lumMod val="75000"/>
                    </a:srgbClr>
                  </a:solidFill>
                </a:rPr>
                <a:t>. Вовлеченные лица и рамки проекта</a:t>
              </a:r>
              <a:endParaRPr lang="ru-RU" sz="1000" b="1" u="sng" kern="0" dirty="0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id="32" name="TextBox 65"/>
            <p:cNvSpPr txBox="1">
              <a:spLocks noChangeArrowheads="1"/>
            </p:cNvSpPr>
            <p:nvPr/>
          </p:nvSpPr>
          <p:spPr bwMode="auto">
            <a:xfrm>
              <a:off x="372676" y="1931441"/>
              <a:ext cx="3861789" cy="60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r>
                <a:rPr lang="ru-RU" altLang="ru-RU" sz="1000" kern="0" dirty="0" smtClean="0"/>
                <a:t>Границы процесса</a:t>
              </a:r>
              <a:r>
                <a:rPr lang="en-US" altLang="ru-RU" sz="1000" kern="0" dirty="0" smtClean="0"/>
                <a:t>:</a:t>
              </a:r>
              <a:r>
                <a:rPr lang="ru-RU" altLang="ru-RU" sz="1000" u="none" kern="0" dirty="0" smtClean="0"/>
                <a:t> </a:t>
              </a:r>
              <a:r>
                <a:rPr lang="ru-RU" altLang="ru-RU" sz="1000" b="0" u="none" dirty="0" smtClean="0">
                  <a:solidFill>
                    <a:schemeClr val="tx1"/>
                  </a:solidFill>
                </a:rPr>
                <a:t>с момента поручения о составлении новостной информации до размещения на сайте, в </a:t>
              </a:r>
              <a:r>
                <a:rPr lang="ru-RU" altLang="ru-RU" sz="1000" b="0" u="none" dirty="0" err="1" smtClean="0">
                  <a:solidFill>
                    <a:schemeClr val="tx1"/>
                  </a:solidFill>
                </a:rPr>
                <a:t>мессенджерах</a:t>
              </a:r>
              <a:r>
                <a:rPr lang="ru-RU" altLang="ru-RU" sz="1000" b="0" u="none" dirty="0">
                  <a:solidFill>
                    <a:schemeClr val="tx1"/>
                  </a:solidFill>
                </a:rPr>
                <a:t> </a:t>
              </a:r>
              <a:r>
                <a:rPr lang="ru-RU" altLang="ru-RU" sz="1000" b="0" u="none" dirty="0" smtClean="0">
                  <a:solidFill>
                    <a:schemeClr val="tx1"/>
                  </a:solidFill>
                </a:rPr>
                <a:t>и социальных сетях ДОУ.</a:t>
              </a:r>
              <a:endParaRPr lang="en-US" sz="1000" b="0" u="none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68548"/>
              </p:ext>
            </p:extLst>
          </p:nvPr>
        </p:nvGraphicFramePr>
        <p:xfrm>
          <a:off x="224318" y="3854754"/>
          <a:ext cx="4061933" cy="15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38"/>
                <a:gridCol w="956930"/>
                <a:gridCol w="894465"/>
              </a:tblGrid>
              <a:tr h="36954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цели*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0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</a:t>
                      </a:r>
                      <a:r>
                        <a:rPr lang="ru-RU" sz="1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0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2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Сокращение временных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затрат и оптимизация процесса при подготовке и размещении информации на сайте, в </a:t>
                      </a:r>
                      <a:r>
                        <a:rPr lang="ru-RU" sz="10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мессенджерах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социальных сетях дошкольного учреждения.</a:t>
                      </a:r>
                      <a:endParaRPr lang="ru-RU" sz="10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часа 10 минут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(190 минут)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час 30 минут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минут)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13" y="74380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59" y="-54208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13605" y="1006475"/>
            <a:ext cx="8135314" cy="49244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Стартовое совещание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153465"/>
            <a:ext cx="5535850" cy="646331"/>
          </a:xfrm>
        </p:spPr>
        <p:txBody>
          <a:bodyPr/>
          <a:lstStyle/>
          <a:p>
            <a:r>
              <a:rPr lang="ru-RU" sz="1400" dirty="0"/>
              <a:t>ПРОЕКТ «Оптимизация процесса размещения новостей на </a:t>
            </a:r>
            <a:r>
              <a:rPr lang="ru-RU" sz="1400" dirty="0" err="1"/>
              <a:t>сайте,в</a:t>
            </a:r>
            <a:r>
              <a:rPr lang="ru-RU" sz="1400" dirty="0"/>
              <a:t> </a:t>
            </a:r>
            <a:r>
              <a:rPr lang="ru-RU" sz="1400" dirty="0" err="1"/>
              <a:t>мессенджерах</a:t>
            </a:r>
            <a:r>
              <a:rPr lang="ru-RU" sz="1400" dirty="0"/>
              <a:t> и социальных сетях МБДОУ Детский сад №61 комбинированного вида»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r="4418" b="5950"/>
          <a:stretch/>
        </p:blipFill>
        <p:spPr>
          <a:xfrm>
            <a:off x="797667" y="1654562"/>
            <a:ext cx="3531141" cy="2960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" b="5282"/>
          <a:stretch/>
        </p:blipFill>
        <p:spPr>
          <a:xfrm>
            <a:off x="4455268" y="3076330"/>
            <a:ext cx="3935183" cy="28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13605" y="1006475"/>
            <a:ext cx="8135314" cy="86177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Разработка Порядка размещения информации на официальном сайте МБДОУ Д/с №61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153465"/>
            <a:ext cx="5392636" cy="646331"/>
          </a:xfrm>
        </p:spPr>
        <p:txBody>
          <a:bodyPr/>
          <a:lstStyle/>
          <a:p>
            <a:r>
              <a:rPr lang="ru-RU" sz="1400" dirty="0"/>
              <a:t>ПРОЕКТ «Оптимизация процесса размещения новостей на </a:t>
            </a:r>
            <a:r>
              <a:rPr lang="ru-RU" sz="1400" dirty="0" err="1"/>
              <a:t>сайте,в</a:t>
            </a:r>
            <a:r>
              <a:rPr lang="ru-RU" sz="1400" dirty="0"/>
              <a:t> </a:t>
            </a:r>
            <a:r>
              <a:rPr lang="ru-RU" sz="1400" dirty="0" err="1"/>
              <a:t>мессенджерах</a:t>
            </a:r>
            <a:r>
              <a:rPr lang="ru-RU" sz="1400" dirty="0"/>
              <a:t> и социальных сетях МБДОУ Детский сад №61 комбинированного вида»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3" y="1699934"/>
            <a:ext cx="3241022" cy="44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5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66" y="3641433"/>
            <a:ext cx="3620953" cy="2647043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13605" y="1006475"/>
            <a:ext cx="8135314" cy="86177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Создание чек-листа в качестве единого алгоритма действий при оформлении текстовой информации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153465"/>
            <a:ext cx="5451002" cy="646331"/>
          </a:xfrm>
        </p:spPr>
        <p:txBody>
          <a:bodyPr/>
          <a:lstStyle/>
          <a:p>
            <a:r>
              <a:rPr lang="ru-RU" sz="1400" dirty="0"/>
              <a:t>ПРОЕКТ «Оптимизация процесса размещения новостей на </a:t>
            </a:r>
            <a:r>
              <a:rPr lang="ru-RU" sz="1400" dirty="0" err="1"/>
              <a:t>сайте,в</a:t>
            </a:r>
            <a:r>
              <a:rPr lang="ru-RU" sz="1400" dirty="0"/>
              <a:t> </a:t>
            </a:r>
            <a:r>
              <a:rPr lang="ru-RU" sz="1400" dirty="0" err="1"/>
              <a:t>мессенджерах</a:t>
            </a:r>
            <a:r>
              <a:rPr lang="ru-RU" sz="1400" dirty="0"/>
              <a:t> и социальных сетях МБДОУ Детский сад №61 комбинированного вида»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8" y="1643973"/>
            <a:ext cx="3089760" cy="4226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14" y="1643973"/>
            <a:ext cx="3116551" cy="2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25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91426" y="1006475"/>
            <a:ext cx="8135314" cy="1169551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Консультация участников процесса «Как подготовить и разместить новости различного содержания на сайте, в </a:t>
            </a:r>
            <a:r>
              <a:rPr lang="ru-RU" sz="2000" b="1" dirty="0" err="1">
                <a:solidFill>
                  <a:srgbClr val="FF0000"/>
                </a:solidFill>
              </a:rPr>
              <a:t>мессенджере</a:t>
            </a:r>
            <a:r>
              <a:rPr lang="ru-RU" sz="2000" b="1" dirty="0">
                <a:solidFill>
                  <a:srgbClr val="FF0000"/>
                </a:solidFill>
              </a:rPr>
              <a:t> и социальных сетях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153465"/>
            <a:ext cx="5402364" cy="646331"/>
          </a:xfrm>
        </p:spPr>
        <p:txBody>
          <a:bodyPr/>
          <a:lstStyle/>
          <a:p>
            <a:r>
              <a:rPr lang="ru-RU" sz="1400" dirty="0"/>
              <a:t>ПРОЕКТ «Оптимизация процесса размещения новостей на </a:t>
            </a:r>
            <a:r>
              <a:rPr lang="ru-RU" sz="1400" dirty="0" err="1"/>
              <a:t>сайте,в</a:t>
            </a:r>
            <a:r>
              <a:rPr lang="ru-RU" sz="1400" dirty="0"/>
              <a:t> </a:t>
            </a:r>
            <a:r>
              <a:rPr lang="ru-RU" sz="1400" dirty="0" err="1"/>
              <a:t>мессенджерах</a:t>
            </a:r>
            <a:r>
              <a:rPr lang="ru-RU" sz="1400" dirty="0"/>
              <a:t> и социальных сетях МБДОУ Детский сад №61 комбинированного вида»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0" y="1945530"/>
            <a:ext cx="3128706" cy="42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13605" y="986787"/>
            <a:ext cx="8135314" cy="61555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Обучение педагогов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0" y="153465"/>
            <a:ext cx="5412091" cy="646331"/>
          </a:xfrm>
        </p:spPr>
        <p:txBody>
          <a:bodyPr/>
          <a:lstStyle/>
          <a:p>
            <a:r>
              <a:rPr lang="ru-RU" sz="1400" dirty="0"/>
              <a:t>ПРОЕКТ «Оптимизация процесса размещения новостей на </a:t>
            </a:r>
            <a:r>
              <a:rPr lang="ru-RU" sz="1400" dirty="0" err="1"/>
              <a:t>сайте,в</a:t>
            </a:r>
            <a:r>
              <a:rPr lang="ru-RU" sz="1400" dirty="0"/>
              <a:t> </a:t>
            </a:r>
            <a:r>
              <a:rPr lang="ru-RU" sz="1400" dirty="0" err="1"/>
              <a:t>мессенджерах</a:t>
            </a:r>
            <a:r>
              <a:rPr lang="ru-RU" sz="1400" dirty="0"/>
              <a:t> и социальных сетях МБДОУ Детский сад №61 комбинированного вида»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49" y="1870514"/>
            <a:ext cx="5102813" cy="382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6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91427" y="1006475"/>
            <a:ext cx="8135314" cy="61555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Работа в единой системе согласно контент-плана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901" y="153465"/>
            <a:ext cx="5402364" cy="646331"/>
          </a:xfrm>
        </p:spPr>
        <p:txBody>
          <a:bodyPr/>
          <a:lstStyle/>
          <a:p>
            <a:r>
              <a:rPr lang="ru-RU" sz="1400" dirty="0"/>
              <a:t>ПРОЕКТ «Оптимизация процесса размещения новостей на </a:t>
            </a:r>
            <a:r>
              <a:rPr lang="ru-RU" sz="1400" dirty="0" err="1"/>
              <a:t>сайте,в</a:t>
            </a:r>
            <a:r>
              <a:rPr lang="ru-RU" sz="1400" dirty="0"/>
              <a:t> </a:t>
            </a:r>
            <a:r>
              <a:rPr lang="ru-RU" sz="1400" dirty="0" err="1"/>
              <a:t>мессенджерах</a:t>
            </a:r>
            <a:r>
              <a:rPr lang="ru-RU" sz="1400" dirty="0"/>
              <a:t> и социальных сетях МБДОУ Детский сад №61 комбинированного вида»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8" y="1476322"/>
            <a:ext cx="3910521" cy="4297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32" y="1437203"/>
            <a:ext cx="3270436" cy="43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816">
            <a:off x="7766961" y="2456904"/>
            <a:ext cx="982062" cy="1458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624">
            <a:off x="7609418" y="4362347"/>
            <a:ext cx="1138833" cy="183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199631"/>
            <a:ext cx="5713649" cy="553998"/>
          </a:xfrm>
        </p:spPr>
        <p:txBody>
          <a:bodyPr/>
          <a:lstStyle/>
          <a:p>
            <a:r>
              <a:rPr lang="ru-RU" sz="1200" dirty="0"/>
              <a:t>ПРОЕКТ «</a:t>
            </a:r>
            <a:r>
              <a:rPr lang="ru-RU" sz="1200" dirty="0" smtClean="0"/>
              <a:t>Оптимизация процесса размещения новостей на сайте,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 61 комбинированного вида»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58557" y="1324469"/>
            <a:ext cx="768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БЫЛО                                                                           СТАЛО</a:t>
            </a:r>
            <a:endParaRPr lang="ru-RU" b="1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86468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0" y="-4212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3" y="3745150"/>
            <a:ext cx="2023351" cy="1138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3" y="4970834"/>
            <a:ext cx="2144791" cy="1156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73" y="2392942"/>
            <a:ext cx="1718552" cy="1229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026">
            <a:off x="6693940" y="4221948"/>
            <a:ext cx="1134569" cy="1906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544">
            <a:off x="4510270" y="4121927"/>
            <a:ext cx="1048877" cy="2003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25">
            <a:off x="5272885" y="4035901"/>
            <a:ext cx="1130895" cy="20911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759">
            <a:off x="6425208" y="2208976"/>
            <a:ext cx="959727" cy="1597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37" y="1319073"/>
            <a:ext cx="1058055" cy="2033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54" y="1309124"/>
            <a:ext cx="1136953" cy="20537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84">
            <a:off x="5033542" y="2258733"/>
            <a:ext cx="818883" cy="1498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4273" y="835768"/>
            <a:ext cx="700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Достигнуты результаты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7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162769"/>
            <a:ext cx="5574761" cy="846386"/>
          </a:xfrm>
        </p:spPr>
        <p:txBody>
          <a:bodyPr/>
          <a:lstStyle/>
          <a:p>
            <a:r>
              <a:rPr lang="ru-RU" sz="1200" dirty="0"/>
              <a:t>ПРОЕКТ «Оптимизация </a:t>
            </a:r>
            <a:r>
              <a:rPr lang="ru-RU" sz="1200" dirty="0" smtClean="0"/>
              <a:t>процесса размещения новостей на </a:t>
            </a:r>
            <a:r>
              <a:rPr lang="ru-RU" sz="1200" dirty="0" err="1" smtClean="0"/>
              <a:t>сайте,в</a:t>
            </a:r>
            <a:r>
              <a:rPr lang="ru-RU" sz="1200" dirty="0" smtClean="0"/>
              <a:t> </a:t>
            </a:r>
            <a:r>
              <a:rPr lang="ru-RU" sz="1200" dirty="0" err="1" smtClean="0"/>
              <a:t>мессенджерах</a:t>
            </a:r>
            <a:r>
              <a:rPr lang="ru-RU" sz="1200" dirty="0"/>
              <a:t> </a:t>
            </a:r>
            <a:r>
              <a:rPr lang="ru-RU" sz="1200" dirty="0" smtClean="0"/>
              <a:t>и социальных сетях МБДОУ Детский сад №61 комбинированного вида»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1059" y="1440042"/>
            <a:ext cx="27535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*Сокращение времени для </a:t>
            </a:r>
            <a:r>
              <a:rPr lang="ru-RU" sz="1200" dirty="0" smtClean="0"/>
              <a:t>подготовки</a:t>
            </a:r>
          </a:p>
          <a:p>
            <a:r>
              <a:rPr lang="ru-RU" sz="1200" dirty="0"/>
              <a:t>н</a:t>
            </a:r>
            <a:r>
              <a:rPr lang="ru-RU" sz="1200" dirty="0" smtClean="0"/>
              <a:t>овостей различного содержания</a:t>
            </a:r>
            <a:endParaRPr lang="ru-RU" sz="1200" dirty="0"/>
          </a:p>
          <a:p>
            <a:r>
              <a:rPr lang="ru-RU" sz="1200" dirty="0" smtClean="0"/>
              <a:t>*</a:t>
            </a:r>
            <a:r>
              <a:rPr lang="ru-RU" sz="1200" dirty="0"/>
              <a:t>Увеличение </a:t>
            </a:r>
            <a:r>
              <a:rPr lang="ru-RU" sz="1200" dirty="0" smtClean="0"/>
              <a:t>количества новостей на сайте, 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Д/с №61 комбинированного вида</a:t>
            </a: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1432"/>
              </p:ext>
            </p:extLst>
          </p:nvPr>
        </p:nvGraphicFramePr>
        <p:xfrm>
          <a:off x="317677" y="3627782"/>
          <a:ext cx="8515038" cy="28257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8471"/>
                <a:gridCol w="2128471"/>
                <a:gridCol w="2129048"/>
                <a:gridCol w="2129048"/>
              </a:tblGrid>
              <a:tr h="154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  Текущее состояние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   Целевое состояние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Достигнутый результат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</a:tr>
              <a:tr h="46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Уменьшение временных затрат на </a:t>
                      </a:r>
                      <a:r>
                        <a:rPr lang="ru-RU" sz="900" dirty="0" smtClean="0">
                          <a:effectLst/>
                        </a:rPr>
                        <a:t>согласование</a:t>
                      </a:r>
                      <a:r>
                        <a:rPr lang="ru-RU" sz="900" baseline="0" dirty="0" smtClean="0">
                          <a:effectLst/>
                        </a:rPr>
                        <a:t> текста новостей(подготовка информации)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</a:t>
                      </a:r>
                      <a:r>
                        <a:rPr lang="ru-RU" sz="900" dirty="0" smtClean="0">
                          <a:effectLst/>
                        </a:rPr>
                        <a:t>110 </a:t>
                      </a:r>
                      <a:r>
                        <a:rPr lang="ru-RU" sz="900" dirty="0">
                          <a:effectLst/>
                        </a:rPr>
                        <a:t>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</a:t>
                      </a:r>
                      <a:r>
                        <a:rPr lang="ru-RU" sz="900" dirty="0" smtClean="0">
                          <a:effectLst/>
                        </a:rPr>
                        <a:t>50 </a:t>
                      </a:r>
                      <a:r>
                        <a:rPr lang="ru-RU" sz="900" dirty="0">
                          <a:effectLst/>
                        </a:rPr>
                        <a:t>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Вся</a:t>
                      </a:r>
                      <a:r>
                        <a:rPr lang="ru-RU" sz="900" baseline="0" dirty="0" smtClean="0">
                          <a:effectLst/>
                        </a:rPr>
                        <a:t> информация передается по электронным формам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</a:rPr>
                        <a:t>Используются образцы ,шаблоны и алгоритмы  для подготовки новостей различного содержания на сайте учреждения и </a:t>
                      </a:r>
                      <a:r>
                        <a:rPr lang="ru-RU" sz="900" baseline="0" dirty="0" err="1" smtClean="0">
                          <a:effectLst/>
                        </a:rPr>
                        <a:t>мессенджерах</a:t>
                      </a:r>
                      <a:r>
                        <a:rPr lang="ru-RU" sz="900" baseline="0" dirty="0" smtClean="0">
                          <a:effectLst/>
                        </a:rPr>
                        <a:t>(с ограничением редактирования и количества печатных символов).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</a:rPr>
                        <a:t>Электронный вариант новостей формируется на </a:t>
                      </a:r>
                      <a:r>
                        <a:rPr lang="ru-RU" sz="900" baseline="0" dirty="0" err="1" smtClean="0">
                          <a:effectLst/>
                        </a:rPr>
                        <a:t>компьютере,т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baseline="0" dirty="0" err="1" smtClean="0">
                          <a:effectLst/>
                        </a:rPr>
                        <a:t>елефоне,исходя</a:t>
                      </a:r>
                      <a:r>
                        <a:rPr lang="ru-RU" sz="900" baseline="0" dirty="0" smtClean="0">
                          <a:effectLst/>
                        </a:rPr>
                        <a:t> из требований к техническим характеристикам файлов и </a:t>
                      </a:r>
                      <a:r>
                        <a:rPr lang="ru-RU" sz="900" baseline="0" dirty="0" err="1" smtClean="0">
                          <a:effectLst/>
                        </a:rPr>
                        <a:t>изображдений</a:t>
                      </a:r>
                      <a:r>
                        <a:rPr lang="ru-RU" sz="900" baseline="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</a:rPr>
                        <a:t>Новости размещаются </a:t>
                      </a:r>
                      <a:r>
                        <a:rPr lang="ru-RU" sz="900" baseline="0" dirty="0" err="1" smtClean="0">
                          <a:effectLst/>
                        </a:rPr>
                        <a:t>вовремя,без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baseline="0" dirty="0" err="1" smtClean="0">
                          <a:effectLst/>
                        </a:rPr>
                        <a:t>опазданий</a:t>
                      </a:r>
                      <a:r>
                        <a:rPr lang="ru-RU" sz="900" baseline="0" dirty="0" smtClean="0">
                          <a:effectLst/>
                        </a:rPr>
                        <a:t> и задержки и м повышенным качеством содержания и стиля</a:t>
                      </a:r>
                      <a:endParaRPr lang="ru-RU" sz="900" dirty="0">
                        <a:effectLst/>
                      </a:endParaRPr>
                    </a:p>
                  </a:txBody>
                  <a:tcPr marL="28693" marR="28693" marT="0" marB="0"/>
                </a:tc>
              </a:tr>
              <a:tr h="59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Уменьшение</a:t>
                      </a:r>
                      <a:r>
                        <a:rPr lang="ru-RU" sz="900" baseline="0" dirty="0" smtClean="0">
                          <a:effectLst/>
                        </a:rPr>
                        <a:t> времени загрузки информации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</a:t>
                      </a:r>
                      <a:r>
                        <a:rPr lang="ru-RU" sz="900" dirty="0" smtClean="0">
                          <a:effectLst/>
                        </a:rPr>
                        <a:t>50</a:t>
                      </a:r>
                      <a:r>
                        <a:rPr lang="ru-RU" sz="900" baseline="0" dirty="0" smtClean="0">
                          <a:effectLst/>
                        </a:rPr>
                        <a:t> минут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 </a:t>
                      </a:r>
                      <a:r>
                        <a:rPr lang="ru-RU" sz="900" dirty="0" smtClean="0">
                          <a:effectLst/>
                        </a:rPr>
                        <a:t>25 минут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Повышение качества </a:t>
                      </a:r>
                      <a:r>
                        <a:rPr lang="ru-RU" sz="900" baseline="0" dirty="0" smtClean="0">
                          <a:effectLst/>
                        </a:rPr>
                        <a:t> размещения новостной информации без опозданий</a:t>
                      </a:r>
                      <a:r>
                        <a:rPr lang="ru-RU" sz="900" baseline="0" dirty="0" smtClean="0">
                          <a:effectLst/>
                        </a:rPr>
                        <a:t>, задержки </a:t>
                      </a:r>
                      <a:r>
                        <a:rPr lang="ru-RU" sz="900" baseline="0" dirty="0" smtClean="0">
                          <a:effectLst/>
                        </a:rPr>
                        <a:t>и с повышенным качеством содержания и стиля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    </a:t>
                      </a:r>
                      <a:r>
                        <a:rPr lang="ru-RU" sz="900" dirty="0" smtClean="0">
                          <a:effectLst/>
                        </a:rPr>
                        <a:t>30</a:t>
                      </a:r>
                      <a:r>
                        <a:rPr lang="ru-RU" sz="900" baseline="0" dirty="0" smtClean="0">
                          <a:effectLst/>
                        </a:rPr>
                        <a:t> минут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      </a:t>
                      </a:r>
                      <a:r>
                        <a:rPr lang="ru-RU" sz="900" dirty="0" smtClean="0">
                          <a:effectLst/>
                        </a:rPr>
                        <a:t>15</a:t>
                      </a:r>
                      <a:r>
                        <a:rPr lang="ru-RU" sz="900" baseline="0" dirty="0" smtClean="0">
                          <a:effectLst/>
                        </a:rPr>
                        <a:t> минут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3" marR="2869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67447150"/>
              </p:ext>
            </p:extLst>
          </p:nvPr>
        </p:nvGraphicFramePr>
        <p:xfrm>
          <a:off x="5654041" y="820635"/>
          <a:ext cx="3307398" cy="280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87216862"/>
              </p:ext>
            </p:extLst>
          </p:nvPr>
        </p:nvGraphicFramePr>
        <p:xfrm>
          <a:off x="317676" y="901175"/>
          <a:ext cx="2713383" cy="27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0042" y="1643974"/>
            <a:ext cx="632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3</a:t>
            </a:r>
            <a:r>
              <a:rPr lang="ru-RU" sz="1000" dirty="0" smtClean="0"/>
              <a:t>0 минут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26060" y="2561723"/>
            <a:ext cx="104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50 минут</a:t>
            </a:r>
            <a:endParaRPr lang="ru-RU" sz="1000" dirty="0"/>
          </a:p>
        </p:txBody>
      </p:sp>
      <p:pic>
        <p:nvPicPr>
          <p:cNvPr id="273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61" y="71335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98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4273" y="835768"/>
            <a:ext cx="700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Достигнуты результаты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31899" y="199633"/>
            <a:ext cx="5370483" cy="553998"/>
          </a:xfrm>
        </p:spPr>
        <p:txBody>
          <a:bodyPr/>
          <a:lstStyle/>
          <a:p>
            <a:r>
              <a:rPr lang="ru-RU" sz="1200" dirty="0"/>
              <a:t>ПРОЕКТ «</a:t>
            </a:r>
            <a:r>
              <a:rPr lang="ru-RU" sz="1200" dirty="0" smtClean="0"/>
              <a:t>Оптимизация процесса размещения новостей на </a:t>
            </a:r>
            <a:r>
              <a:rPr lang="ru-RU" sz="1200" dirty="0" err="1" smtClean="0"/>
              <a:t>сайте,в</a:t>
            </a:r>
            <a:r>
              <a:rPr lang="ru-RU" sz="1200" dirty="0" smtClean="0"/>
              <a:t>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№61 комбинированного вида.»</a:t>
            </a:r>
            <a:endParaRPr lang="ru-RU" sz="1200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82" y="76740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11" y="-51848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2411" y="1052501"/>
            <a:ext cx="34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Достигнутые результаты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745" y="1780162"/>
            <a:ext cx="2519464" cy="1235412"/>
          </a:xfrm>
          <a:prstGeom prst="rect">
            <a:avLst/>
          </a:prstGeom>
          <a:solidFill>
            <a:srgbClr val="BCDAFA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5506" y="1780162"/>
            <a:ext cx="2519464" cy="1235412"/>
          </a:xfrm>
          <a:prstGeom prst="rect">
            <a:avLst/>
          </a:prstGeom>
          <a:solidFill>
            <a:srgbClr val="BCDAFA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7745" y="3587883"/>
            <a:ext cx="2519464" cy="1235412"/>
          </a:xfrm>
          <a:prstGeom prst="rect">
            <a:avLst/>
          </a:prstGeom>
          <a:solidFill>
            <a:srgbClr val="FFE9A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5506" y="3557080"/>
            <a:ext cx="2519464" cy="1235412"/>
          </a:xfrm>
          <a:prstGeom prst="rect">
            <a:avLst/>
          </a:prstGeom>
          <a:solidFill>
            <a:srgbClr val="FFE9A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09609" y="4967590"/>
            <a:ext cx="2519464" cy="1235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2957209" y="2572966"/>
            <a:ext cx="817123" cy="1376464"/>
          </a:xfrm>
          <a:prstGeom prst="curvedLeftArrow">
            <a:avLst/>
          </a:prstGeom>
          <a:solidFill>
            <a:srgbClr val="FFCC99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5068111" y="2572966"/>
            <a:ext cx="807396" cy="1376464"/>
          </a:xfrm>
          <a:prstGeom prst="curvedRightArrow">
            <a:avLst/>
          </a:prstGeom>
          <a:solidFill>
            <a:srgbClr val="FFCC99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903644">
            <a:off x="2756884" y="4620636"/>
            <a:ext cx="651754" cy="693908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045518">
            <a:off x="5399565" y="4590782"/>
            <a:ext cx="651754" cy="693908"/>
          </a:xfrm>
          <a:prstGeom prst="downArrow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477" y="2074702"/>
            <a:ext cx="205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До реализации </a:t>
            </a:r>
          </a:p>
          <a:p>
            <a:pPr algn="ctr"/>
            <a:r>
              <a:rPr lang="ru-RU" sz="1800" dirty="0" smtClean="0"/>
              <a:t>ПСР-проекта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6200300" y="1936202"/>
            <a:ext cx="205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После реализации </a:t>
            </a:r>
          </a:p>
          <a:p>
            <a:pPr algn="ctr"/>
            <a:r>
              <a:rPr lang="ru-RU" sz="1800" dirty="0" smtClean="0"/>
              <a:t>ПСР-проекта</a:t>
            </a:r>
            <a:endParaRPr lang="ru-RU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477" y="3728535"/>
            <a:ext cx="2052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ВВП (время протекания процесса)</a:t>
            </a:r>
          </a:p>
          <a:p>
            <a:pPr algn="ctr"/>
            <a:r>
              <a:rPr lang="ru-RU" sz="1400" dirty="0" smtClean="0"/>
              <a:t>Минимум – 142 мин.</a:t>
            </a:r>
          </a:p>
          <a:p>
            <a:pPr algn="ctr"/>
            <a:r>
              <a:rPr lang="ru-RU" sz="1400" dirty="0" smtClean="0"/>
              <a:t>Максимум – 190 мин.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8970" y="3728534"/>
            <a:ext cx="2052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ВВП (время протекания процесса)</a:t>
            </a:r>
          </a:p>
          <a:p>
            <a:pPr algn="ctr"/>
            <a:r>
              <a:rPr lang="ru-RU" sz="1400" dirty="0" smtClean="0"/>
              <a:t>Минимум – 65 мин.</a:t>
            </a:r>
          </a:p>
          <a:p>
            <a:pPr algn="ctr"/>
            <a:r>
              <a:rPr lang="ru-RU" sz="1400" dirty="0" smtClean="0"/>
              <a:t>Максимум – 90 мин.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73" y="5215964"/>
            <a:ext cx="2052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Экономия времени</a:t>
            </a:r>
          </a:p>
          <a:p>
            <a:pPr algn="ctr"/>
            <a:r>
              <a:rPr lang="ru-RU" sz="1400" dirty="0" smtClean="0"/>
              <a:t>Минимум – 77 мин.</a:t>
            </a:r>
          </a:p>
          <a:p>
            <a:pPr algn="ctr"/>
            <a:r>
              <a:rPr lang="ru-RU" sz="1400" dirty="0" smtClean="0"/>
              <a:t>Максимум – 100 мин.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218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192"/>
            <a:ext cx="5591597" cy="669414"/>
          </a:xfrm>
        </p:spPr>
        <p:txBody>
          <a:bodyPr/>
          <a:lstStyle/>
          <a:p>
            <a:r>
              <a:rPr lang="ru-RU" sz="1050" dirty="0"/>
              <a:t>(Чек-лист качества ПСР-проекта из методики РППК)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Оценка результатов проекта и проведение завершающего совещания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82891"/>
              </p:ext>
            </p:extLst>
          </p:nvPr>
        </p:nvGraphicFramePr>
        <p:xfrm>
          <a:off x="238125" y="929704"/>
          <a:ext cx="8515350" cy="54679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85825"/>
                <a:gridCol w="7019925"/>
                <a:gridCol w="609600"/>
              </a:tblGrid>
              <a:tr h="16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Этапы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                            Критерии соответствия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Оценка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</a:tr>
              <a:tr h="612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r>
                        <a:rPr lang="ru-RU" sz="900" dirty="0" smtClean="0">
                          <a:effectLst/>
                        </a:rPr>
                        <a:t>. Открытие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ПСР-проекта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1.1Блок «Вовлеченные лица и рамки проекта» в карточке ПСР-проекта не имеет методологических ошибок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1.2 В карточке ПСР-проекта представлено достаточное обоснование для </a:t>
                      </a:r>
                      <a:r>
                        <a:rPr lang="ru-RU" sz="900" dirty="0" err="1">
                          <a:effectLst/>
                        </a:rPr>
                        <a:t>понимания,зачем</a:t>
                      </a:r>
                      <a:r>
                        <a:rPr lang="ru-RU" sz="900" dirty="0">
                          <a:effectLst/>
                        </a:rPr>
                        <a:t> и почему важна его реализация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*1.3.В </a:t>
                      </a:r>
                      <a:r>
                        <a:rPr lang="ru-RU" sz="900" dirty="0">
                          <a:effectLst/>
                        </a:rPr>
                        <a:t>карточке ПСР-проекта представлены правильные оцифрованные цели(</a:t>
                      </a:r>
                      <a:r>
                        <a:rPr lang="en-US" sz="900" dirty="0">
                          <a:effectLst/>
                        </a:rPr>
                        <a:t>SMART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1.4.Ключевые события в карточке ПСР-проекта соответствуют стандартной форме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</a:tr>
              <a:tr h="76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2.Анкетирование заказчиков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№1 и №2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(для офисных проессов)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2.1Представлены заполненные анкеты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2.2Анкета содержит минимум 5 универсальных вопросов из методических рекомендаций по реализации ПСР-проекта.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2.3В анкетировании №1 и №2 участвовали одни и те же сотрудники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2.4.Анкетирование прошли заказчики </a:t>
                      </a:r>
                      <a:r>
                        <a:rPr lang="ru-RU" sz="900" dirty="0" err="1">
                          <a:effectLst/>
                        </a:rPr>
                        <a:t>процесса,указанные</a:t>
                      </a:r>
                      <a:r>
                        <a:rPr lang="ru-RU" sz="900" dirty="0">
                          <a:effectLst/>
                        </a:rPr>
                        <a:t> в </a:t>
                      </a:r>
                      <a:r>
                        <a:rPr lang="ru-RU" sz="900" dirty="0" err="1">
                          <a:effectLst/>
                        </a:rPr>
                        <a:t>акрточке</a:t>
                      </a:r>
                      <a:r>
                        <a:rPr lang="ru-RU" sz="900" dirty="0">
                          <a:effectLst/>
                        </a:rPr>
                        <a:t> ПСР-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</a:tr>
              <a:tr h="107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3.Картирование текущего и целевого состояния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(разработка ПСЦ)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3.1.Руководитель проекта может представить детализированные карты ПСЦ(текущую и целевую) на информационном стенде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3.2.На картах ПСЦ(текущей и целевой) указаны входы и выходы процесса</a:t>
                      </a:r>
                      <a:r>
                        <a:rPr lang="ru-RU" sz="900" dirty="0" smtClean="0">
                          <a:effectLst/>
                        </a:rPr>
                        <a:t>, все </a:t>
                      </a:r>
                      <a:r>
                        <a:rPr lang="ru-RU" sz="900" dirty="0">
                          <a:effectLst/>
                        </a:rPr>
                        <a:t>этапы/шаги процесса и их взаимосвязи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3.3Карты ПСЦ(текущие и целевые) содержат показатели процесса(ВПП и </a:t>
                      </a:r>
                      <a:r>
                        <a:rPr lang="ru-RU" sz="900" dirty="0" err="1">
                          <a:effectLst/>
                        </a:rPr>
                        <a:t>тд</a:t>
                      </a:r>
                      <a:r>
                        <a:rPr lang="ru-RU" sz="900" dirty="0">
                          <a:effectLst/>
                        </a:rPr>
                        <a:t>.) по каждому шагу/и в целом по процессу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3.4.На карте ПСЦ(текущей)указаны все потери</a:t>
                      </a:r>
                      <a:r>
                        <a:rPr lang="ru-RU" sz="900" dirty="0" smtClean="0">
                          <a:effectLst/>
                        </a:rPr>
                        <a:t>, проблемы, выявленные </a:t>
                      </a:r>
                      <a:r>
                        <a:rPr lang="ru-RU" sz="900" dirty="0">
                          <a:effectLst/>
                        </a:rPr>
                        <a:t>в процессе картирования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3.5Карта ПСЦ(целевая) учитывает все возможные улучшения процесса</a:t>
                      </a:r>
                      <a:r>
                        <a:rPr lang="ru-RU" sz="900" dirty="0" smtClean="0">
                          <a:effectLst/>
                        </a:rPr>
                        <a:t>, включая </a:t>
                      </a:r>
                      <a:r>
                        <a:rPr lang="ru-RU" sz="900" dirty="0">
                          <a:effectLst/>
                        </a:rPr>
                        <a:t>решение проблем</a:t>
                      </a:r>
                      <a:r>
                        <a:rPr lang="ru-RU" sz="900" dirty="0" smtClean="0">
                          <a:effectLst/>
                        </a:rPr>
                        <a:t>, за </a:t>
                      </a:r>
                      <a:r>
                        <a:rPr lang="ru-RU" sz="900" dirty="0">
                          <a:effectLst/>
                        </a:rPr>
                        <a:t>период реализации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</a:tr>
              <a:tr h="612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4.Производственный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анализ(ПА)№1 и №2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4.1.Для проведения замеров использованы листы ПА</a:t>
                      </a:r>
                      <a:r>
                        <a:rPr lang="ru-RU" sz="900" dirty="0" smtClean="0">
                          <a:effectLst/>
                        </a:rPr>
                        <a:t>, представлены </a:t>
                      </a:r>
                      <a:r>
                        <a:rPr lang="ru-RU" sz="900" dirty="0">
                          <a:effectLst/>
                        </a:rPr>
                        <a:t>замеры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4.2.В ПА представлены корректные границы процесса</a:t>
                      </a:r>
                      <a:r>
                        <a:rPr lang="ru-RU" sz="900" dirty="0" smtClean="0">
                          <a:effectLst/>
                        </a:rPr>
                        <a:t>, связанные </a:t>
                      </a:r>
                      <a:r>
                        <a:rPr lang="ru-RU" sz="900" dirty="0">
                          <a:effectLst/>
                        </a:rPr>
                        <a:t>с целями ПСР-проекта и картами ПСЦ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4.3.Колебания показателей по результатам ПА проанализированы</a:t>
                      </a:r>
                      <a:r>
                        <a:rPr lang="ru-RU" sz="900" dirty="0" smtClean="0">
                          <a:effectLst/>
                        </a:rPr>
                        <a:t>, выявлены </a:t>
                      </a:r>
                      <a:r>
                        <a:rPr lang="ru-RU" sz="900" dirty="0">
                          <a:effectLst/>
                        </a:rPr>
                        <a:t>коренные причины </a:t>
                      </a:r>
                      <a:r>
                        <a:rPr lang="ru-RU" sz="900" dirty="0" smtClean="0">
                          <a:effectLst/>
                        </a:rPr>
                        <a:t>и </a:t>
                      </a:r>
                      <a:r>
                        <a:rPr lang="ru-RU" sz="900" dirty="0">
                          <a:effectLst/>
                        </a:rPr>
                        <a:t>разработаны </a:t>
                      </a:r>
                      <a:endParaRPr lang="ru-RU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корректирующие </a:t>
                      </a:r>
                      <a:r>
                        <a:rPr lang="ru-RU" sz="900" dirty="0">
                          <a:effectLst/>
                        </a:rPr>
                        <a:t>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</a:tr>
              <a:tr h="123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5.Реализация плана мероприятий,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внесение изменений в стандарты процессов и ЛНА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*5.1</a:t>
                      </a:r>
                      <a:r>
                        <a:rPr lang="ru-RU" sz="900" dirty="0">
                          <a:effectLst/>
                        </a:rPr>
                        <a:t>. Запланированные мероприятия по достижению целей ПСР-проекта реализованы.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5.2.План визуализирован на </a:t>
                      </a:r>
                      <a:r>
                        <a:rPr lang="ru-RU" sz="900" dirty="0" err="1">
                          <a:effectLst/>
                        </a:rPr>
                        <a:t>инфостенде</a:t>
                      </a:r>
                      <a:r>
                        <a:rPr lang="ru-RU" sz="900" dirty="0">
                          <a:effectLst/>
                        </a:rPr>
                        <a:t> и не дублирует общий план-график проекта и ключевые события из карточки </a:t>
                      </a:r>
                      <a:r>
                        <a:rPr lang="ru-RU" sz="900" dirty="0" smtClean="0">
                          <a:effectLst/>
                        </a:rPr>
                        <a:t>проекта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5.3.Проведена оцифровка эффекта всех мероприятий</a:t>
                      </a:r>
                      <a:r>
                        <a:rPr lang="ru-RU" sz="900" dirty="0" smtClean="0">
                          <a:effectLst/>
                        </a:rPr>
                        <a:t>, влияющих </a:t>
                      </a:r>
                      <a:r>
                        <a:rPr lang="ru-RU" sz="900" dirty="0">
                          <a:effectLst/>
                        </a:rPr>
                        <a:t>на достижение  целей проекта(определен их вклад)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5.4.План включает разработку/изменение стандартов(ЛНА),информирование/обучение участников улучшаемого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5.6.План детализирован до уровня задач конкретному исполнителю, длительность любой задачи в плане не превышает 2 </a:t>
                      </a:r>
                      <a:endParaRPr lang="ru-RU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недель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5.7.Руководитель проекта проводит промежуточную оценку исполнения плана не реже 1 раза в неделю</a:t>
                      </a:r>
                      <a:r>
                        <a:rPr lang="ru-RU" sz="900" dirty="0" smtClean="0">
                          <a:effectLst/>
                        </a:rPr>
                        <a:t>, ведется </a:t>
                      </a:r>
                      <a:r>
                        <a:rPr lang="ru-RU" sz="900" dirty="0">
                          <a:effectLst/>
                        </a:rPr>
                        <a:t>анализ отклонений.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</a:tr>
              <a:tr h="87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6.Подведение итогов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*6.1.Заказчики </a:t>
                      </a:r>
                      <a:r>
                        <a:rPr lang="ru-RU" sz="900" dirty="0">
                          <a:effectLst/>
                        </a:rPr>
                        <a:t>получают улучшение процесса</a:t>
                      </a:r>
                      <a:r>
                        <a:rPr lang="ru-RU" sz="900" dirty="0" smtClean="0">
                          <a:effectLst/>
                        </a:rPr>
                        <a:t>. Руководитель </a:t>
                      </a:r>
                      <a:r>
                        <a:rPr lang="ru-RU" sz="900" dirty="0">
                          <a:effectLst/>
                        </a:rPr>
                        <a:t>проекта понимает дальнейшие шаги по совершенствованию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6.2.По результатам ПСР-проекта поощрены наиболее активные участники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6.3.При подведении итогов анализируются «уроки ПСР-проекта»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*- </a:t>
                      </a:r>
                      <a:r>
                        <a:rPr lang="ru-RU" sz="900" dirty="0">
                          <a:effectLst/>
                        </a:rPr>
                        <a:t>отсекающий пункт для текущего </a:t>
                      </a:r>
                      <a:r>
                        <a:rPr lang="ru-RU" sz="900" dirty="0" smtClean="0">
                          <a:effectLst/>
                        </a:rPr>
                        <a:t>этапа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ПСР-проект </a:t>
                      </a:r>
                      <a:r>
                        <a:rPr lang="ru-RU" sz="900" dirty="0">
                          <a:effectLst/>
                        </a:rPr>
                        <a:t>соответствует методическим рекомендациям по реализации ПСР-на: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0" marR="91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0" marR="913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66563" y="114142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6563" y="1283786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6563" y="1459468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4623" y="1584514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65831" y="176665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65831" y="1907333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66563" y="204800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65831" y="218477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4623" y="255600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74623" y="284517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74623" y="2989763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75356" y="3165610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74623" y="3341456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66563" y="3802563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65831" y="363062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66563" y="4009671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74623" y="4275394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74623" y="4416174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75356" y="453568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75356" y="4713056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75356" y="495142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75356" y="521714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75356" y="5557117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75356" y="5803301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74380" y="5971333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79" y="75699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61" y="-52987"/>
            <a:ext cx="845163" cy="10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4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Object 2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98929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44" y="159575"/>
            <a:ext cx="5662325" cy="654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/>
              <a:t>Команда проекта: «Оптимизация </a:t>
            </a:r>
            <a:r>
              <a:rPr lang="ru-RU" sz="1200" dirty="0"/>
              <a:t> </a:t>
            </a:r>
            <a:r>
              <a:rPr lang="ru-RU" sz="1200" dirty="0" smtClean="0"/>
              <a:t>процесса размещения новостей на </a:t>
            </a:r>
            <a:r>
              <a:rPr lang="ru-RU" sz="1200" dirty="0" err="1" smtClean="0"/>
              <a:t>сайте,в</a:t>
            </a:r>
            <a:r>
              <a:rPr lang="ru-RU" sz="1200" dirty="0" smtClean="0"/>
              <a:t>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 61 комбинированного вида»</a:t>
            </a:r>
            <a:endParaRPr lang="ru-RU" sz="1200" dirty="0"/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128589" y="994714"/>
            <a:ext cx="8704262" cy="52439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cxnSp>
        <p:nvCxnSpPr>
          <p:cNvPr id="65" name="AutoShape 249"/>
          <p:cNvCxnSpPr>
            <a:cxnSpLocks noChangeShapeType="1"/>
            <a:stCxn id="66" idx="4"/>
            <a:endCxn id="66" idx="6"/>
          </p:cNvCxnSpPr>
          <p:nvPr/>
        </p:nvCxnSpPr>
        <p:spPr bwMode="auto">
          <a:xfrm>
            <a:off x="256584" y="120901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49"/>
          <p:cNvCxnSpPr>
            <a:cxnSpLocks noChangeShapeType="1"/>
            <a:stCxn id="71" idx="4"/>
            <a:endCxn id="71" idx="6"/>
          </p:cNvCxnSpPr>
          <p:nvPr/>
        </p:nvCxnSpPr>
        <p:spPr bwMode="auto">
          <a:xfrm>
            <a:off x="256584" y="2372817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AutoShape 250"/>
          <p:cNvSpPr>
            <a:spLocks noChangeArrowheads="1"/>
          </p:cNvSpPr>
          <p:nvPr/>
        </p:nvSpPr>
        <p:spPr bwMode="auto">
          <a:xfrm>
            <a:off x="256584" y="1035980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6" anchor="b">
            <a:spAutoFit/>
          </a:bodyPr>
          <a:lstStyle/>
          <a:p>
            <a:pPr indent="117463"/>
            <a:r>
              <a:rPr lang="ru-RU" sz="1000" b="1" dirty="0">
                <a:solidFill>
                  <a:srgbClr val="000000"/>
                </a:solidFill>
              </a:rPr>
              <a:t>Руководство проекта (непосредственно отвечающие за результат проекта, принимающие основные решения)</a:t>
            </a:r>
          </a:p>
        </p:txBody>
      </p:sp>
      <p:sp>
        <p:nvSpPr>
          <p:cNvPr id="71" name="AutoShape 250"/>
          <p:cNvSpPr>
            <a:spLocks noChangeArrowheads="1"/>
          </p:cNvSpPr>
          <p:nvPr/>
        </p:nvSpPr>
        <p:spPr bwMode="auto">
          <a:xfrm>
            <a:off x="256584" y="2199779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6" anchor="b">
            <a:spAutoFit/>
          </a:bodyPr>
          <a:lstStyle/>
          <a:p>
            <a:pPr indent="117463"/>
            <a:r>
              <a:rPr lang="ru-RU" sz="1000" b="1" dirty="0" smtClean="0">
                <a:solidFill>
                  <a:srgbClr val="000000"/>
                </a:solidFill>
              </a:rPr>
              <a:t>                                                                                        Команда проекта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215" name="Rectangle 165"/>
          <p:cNvSpPr txBox="1"/>
          <p:nvPr/>
        </p:nvSpPr>
        <p:spPr>
          <a:xfrm>
            <a:off x="5819775" y="1344067"/>
            <a:ext cx="2552627" cy="76944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  </a:t>
            </a:r>
            <a:r>
              <a:rPr lang="ru-RU" sz="1000" dirty="0" err="1" smtClean="0">
                <a:solidFill>
                  <a:srgbClr val="000000"/>
                </a:solidFill>
              </a:rPr>
              <a:t>Кардашян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Заместитель заведующей  по УВР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        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b="1" dirty="0">
                <a:solidFill>
                  <a:srgbClr val="000000"/>
                </a:solidFill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</a:rPr>
              <a:t>           * Руководитель проекта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   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9" name="Rectangle 165"/>
          <p:cNvSpPr txBox="1"/>
          <p:nvPr/>
        </p:nvSpPr>
        <p:spPr>
          <a:xfrm>
            <a:off x="837893" y="1353538"/>
            <a:ext cx="1958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  </a:t>
            </a:r>
            <a:r>
              <a:rPr lang="ru-RU" sz="1000" dirty="0" err="1" smtClean="0">
                <a:solidFill>
                  <a:srgbClr val="000000"/>
                </a:solidFill>
              </a:rPr>
              <a:t>Возилкина</a:t>
            </a:r>
            <a:r>
              <a:rPr lang="ru-RU" sz="1000" dirty="0" smtClean="0">
                <a:solidFill>
                  <a:srgbClr val="000000"/>
                </a:solidFill>
              </a:rPr>
              <a:t> Е.В.</a:t>
            </a:r>
          </a:p>
          <a:p>
            <a:pPr marL="1587" lvl="1" indent="0">
              <a:buClr>
                <a:srgbClr val="002960"/>
              </a:buClr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                    Заведующая ДОУ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3" name="Rectangle 53"/>
          <p:cNvSpPr txBox="1"/>
          <p:nvPr/>
        </p:nvSpPr>
        <p:spPr>
          <a:xfrm>
            <a:off x="4257487" y="2471810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8" name="Rectangle 165"/>
          <p:cNvSpPr txBox="1"/>
          <p:nvPr/>
        </p:nvSpPr>
        <p:spPr>
          <a:xfrm>
            <a:off x="6228859" y="3126776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2" name="Rectangle 53"/>
          <p:cNvSpPr txBox="1"/>
          <p:nvPr/>
        </p:nvSpPr>
        <p:spPr>
          <a:xfrm>
            <a:off x="695334" y="5808986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Шаронова Н.А.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Воспитатель                         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98" name="AutoShape 249"/>
          <p:cNvCxnSpPr>
            <a:cxnSpLocks noChangeShapeType="1"/>
          </p:cNvCxnSpPr>
          <p:nvPr/>
        </p:nvCxnSpPr>
        <p:spPr bwMode="auto">
          <a:xfrm>
            <a:off x="256584" y="4972944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249"/>
          <p:cNvCxnSpPr>
            <a:cxnSpLocks noChangeShapeType="1"/>
          </p:cNvCxnSpPr>
          <p:nvPr/>
        </p:nvCxnSpPr>
        <p:spPr bwMode="auto">
          <a:xfrm>
            <a:off x="256584" y="371679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72" y="1257332"/>
            <a:ext cx="517689" cy="887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84" y="3182445"/>
            <a:ext cx="2412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Пархоменко С.Е.</a:t>
            </a:r>
          </a:p>
          <a:p>
            <a:pPr algn="ctr"/>
            <a:r>
              <a:rPr lang="ru-RU" sz="1000" dirty="0" smtClean="0"/>
              <a:t>Модератор официального сайта ДОУ</a:t>
            </a:r>
          </a:p>
          <a:p>
            <a:pPr algn="ctr"/>
            <a:r>
              <a:rPr lang="ru-RU" sz="1000" dirty="0" smtClean="0"/>
              <a:t>Роль: исполнитель 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152318" y="3126776"/>
            <a:ext cx="1887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Бадикова Л.Н.</a:t>
            </a:r>
          </a:p>
          <a:p>
            <a:pPr algn="ctr"/>
            <a:r>
              <a:rPr lang="ru-RU" sz="1000" dirty="0" smtClean="0"/>
              <a:t>Музыкальный руководитель</a:t>
            </a:r>
          </a:p>
          <a:p>
            <a:pPr algn="ctr"/>
            <a:r>
              <a:rPr lang="ru-RU" sz="1000" dirty="0" err="1" smtClean="0"/>
              <a:t>Роль:исполнитель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56584" y="4437984"/>
            <a:ext cx="2412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Абраменко Н.А.</a:t>
            </a:r>
          </a:p>
          <a:p>
            <a:pPr algn="ctr"/>
            <a:r>
              <a:rPr lang="ru-RU" sz="1000" dirty="0" smtClean="0"/>
              <a:t>Инструктор по физической культуре      </a:t>
            </a:r>
          </a:p>
          <a:p>
            <a:pPr algn="ctr"/>
            <a:r>
              <a:rPr lang="ru-RU" sz="1000" dirty="0" smtClean="0"/>
              <a:t>Роль: исполнитель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4065" y="1767415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900" b="1" dirty="0" smtClean="0"/>
              <a:t>Заказчик  проекта</a:t>
            </a:r>
          </a:p>
        </p:txBody>
      </p:sp>
      <p:pic>
        <p:nvPicPr>
          <p:cNvPr id="253164" name="Picture 2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9" y="10682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166" name="Picture 2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81" y="-22687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5" y="2413178"/>
            <a:ext cx="623756" cy="779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5983" y="3134624"/>
            <a:ext cx="15830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err="1">
                <a:solidFill>
                  <a:srgbClr val="000000"/>
                </a:solidFill>
              </a:rPr>
              <a:t>Машошина</a:t>
            </a:r>
            <a:r>
              <a:rPr lang="ru-RU" sz="1000" dirty="0">
                <a:solidFill>
                  <a:srgbClr val="000000"/>
                </a:solidFill>
              </a:rPr>
              <a:t> Е.В.</a:t>
            </a:r>
          </a:p>
          <a:p>
            <a:pPr lvl="0" algn="ctr"/>
            <a:r>
              <a:rPr lang="ru-RU" sz="1000" dirty="0" smtClean="0">
                <a:solidFill>
                  <a:srgbClr val="000000"/>
                </a:solidFill>
              </a:rPr>
              <a:t>воспитатель</a:t>
            </a:r>
            <a:endParaRPr lang="ru-RU" sz="1000" dirty="0">
              <a:solidFill>
                <a:srgbClr val="000000"/>
              </a:solidFill>
            </a:endParaRPr>
          </a:p>
          <a:p>
            <a:pPr lvl="0" algn="ctr"/>
            <a:r>
              <a:rPr lang="ru-RU" sz="1000" dirty="0" smtClean="0">
                <a:solidFill>
                  <a:srgbClr val="000000"/>
                </a:solidFill>
              </a:rPr>
              <a:t>Роль</a:t>
            </a:r>
            <a:r>
              <a:rPr lang="ru-RU" sz="1000" dirty="0">
                <a:solidFill>
                  <a:srgbClr val="000000"/>
                </a:solidFill>
              </a:rPr>
              <a:t>: исполнитель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9439" y="5762516"/>
            <a:ext cx="1517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/>
              <a:t>Саввина</a:t>
            </a:r>
            <a:r>
              <a:rPr lang="ru-RU" sz="1000" dirty="0" smtClean="0"/>
              <a:t> Н.В.</a:t>
            </a:r>
          </a:p>
          <a:p>
            <a:pPr algn="ctr"/>
            <a:r>
              <a:rPr lang="ru-RU" sz="1000" dirty="0" smtClean="0"/>
              <a:t>Педагог-дефектолог</a:t>
            </a:r>
          </a:p>
          <a:p>
            <a:pPr algn="ctr"/>
            <a:r>
              <a:rPr lang="ru-RU" sz="1000" dirty="0" smtClean="0"/>
              <a:t>Роль: исполнитель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4196" r="25980" b="53481"/>
          <a:stretch/>
        </p:blipFill>
        <p:spPr>
          <a:xfrm>
            <a:off x="6896911" y="5005416"/>
            <a:ext cx="569945" cy="7571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58863" y="5762516"/>
            <a:ext cx="14857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Козина О.Н.</a:t>
            </a:r>
            <a:endParaRPr lang="ru-RU" sz="1000" dirty="0"/>
          </a:p>
          <a:p>
            <a:pPr algn="ctr"/>
            <a:r>
              <a:rPr lang="ru-RU" sz="1000" dirty="0" smtClean="0"/>
              <a:t>Социальный педагог</a:t>
            </a:r>
            <a:endParaRPr lang="ru-RU" sz="1000" dirty="0"/>
          </a:p>
          <a:p>
            <a:pPr algn="ctr"/>
            <a:r>
              <a:rPr lang="ru-RU" sz="1000" dirty="0"/>
              <a:t>Роль: исполнитель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10708"/>
          <a:stretch/>
        </p:blipFill>
        <p:spPr>
          <a:xfrm>
            <a:off x="4214494" y="5005416"/>
            <a:ext cx="625908" cy="783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2374" r="17087" b="48813"/>
          <a:stretch/>
        </p:blipFill>
        <p:spPr>
          <a:xfrm>
            <a:off x="1144045" y="5046234"/>
            <a:ext cx="590166" cy="7541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28814" r="15684" b="45238"/>
          <a:stretch/>
        </p:blipFill>
        <p:spPr>
          <a:xfrm>
            <a:off x="3940137" y="2402333"/>
            <a:ext cx="593810" cy="8013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9504" b="20291"/>
          <a:stretch/>
        </p:blipFill>
        <p:spPr>
          <a:xfrm>
            <a:off x="6772239" y="2402333"/>
            <a:ext cx="613567" cy="773692"/>
          </a:xfrm>
          <a:prstGeom prst="rect">
            <a:avLst/>
          </a:prstGeom>
        </p:spPr>
      </p:pic>
      <p:sp>
        <p:nvSpPr>
          <p:cNvPr id="33" name="Rectangle 53"/>
          <p:cNvSpPr txBox="1"/>
          <p:nvPr/>
        </p:nvSpPr>
        <p:spPr>
          <a:xfrm>
            <a:off x="6329773" y="4464020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Коняева Н.В.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Воспитатель                         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4" name="Rectangle 53"/>
          <p:cNvSpPr txBox="1"/>
          <p:nvPr/>
        </p:nvSpPr>
        <p:spPr>
          <a:xfrm>
            <a:off x="3698679" y="4510101"/>
            <a:ext cx="1532629" cy="4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Анохина Н.В.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Учитель-логопед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12851" b="19896"/>
          <a:stretch/>
        </p:blipFill>
        <p:spPr>
          <a:xfrm>
            <a:off x="4151381" y="3781306"/>
            <a:ext cx="689022" cy="7251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6485" r="20047" b="34149"/>
          <a:stretch/>
        </p:blipFill>
        <p:spPr>
          <a:xfrm>
            <a:off x="1192513" y="3762987"/>
            <a:ext cx="538269" cy="7618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 t="22427" r="36733" b="48532"/>
          <a:stretch/>
        </p:blipFill>
        <p:spPr>
          <a:xfrm>
            <a:off x="695334" y="1284134"/>
            <a:ext cx="715282" cy="8293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7" t="41496" r="42865" b="37189"/>
          <a:stretch/>
        </p:blipFill>
        <p:spPr>
          <a:xfrm>
            <a:off x="6819836" y="3742303"/>
            <a:ext cx="565970" cy="7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2060" y="291371"/>
            <a:ext cx="4973914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Оценка результатов проекта и проведение завершающего совещания</a:t>
            </a:r>
            <a:endParaRPr lang="en-US" sz="1600" dirty="0"/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1094735" y="49587"/>
            <a:ext cx="48683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ru-RU" sz="1100" dirty="0" smtClean="0">
                <a:solidFill>
                  <a:srgbClr val="808080"/>
                </a:solidFill>
              </a:rPr>
              <a:t>4.4 Оценка результатов проекта и проведение завершающего совещания</a:t>
            </a:r>
            <a:endParaRPr lang="ru-RU" sz="1100" dirty="0">
              <a:solidFill>
                <a:srgbClr val="80808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94153"/>
              </p:ext>
            </p:extLst>
          </p:nvPr>
        </p:nvGraphicFramePr>
        <p:xfrm>
          <a:off x="61004" y="989530"/>
          <a:ext cx="8806771" cy="4959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7733"/>
                <a:gridCol w="587975"/>
                <a:gridCol w="587975"/>
                <a:gridCol w="639457"/>
                <a:gridCol w="3853631"/>
              </a:tblGrid>
              <a:tr h="32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Улучшаемые показатели:</a:t>
                      </a:r>
                    </a:p>
                  </a:txBody>
                  <a:tcPr anchor="ctr"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Тек.</a:t>
                      </a:r>
                      <a:b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03.04.23</a:t>
                      </a:r>
                    </a:p>
                  </a:txBody>
                  <a:tcPr anchor="ctr"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01.08.23</a:t>
                      </a:r>
                      <a:endParaRPr lang="ru-RU" sz="5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Комментарии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CDAFA"/>
                    </a:solidFill>
                  </a:tcPr>
                </a:tc>
              </a:tr>
              <a:tr h="53306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временных затрат на подготовку(сбор и анализ информации)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минут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минут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Снизились временные затраты на подготовку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06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2.Время </a:t>
                      </a:r>
                      <a:r>
                        <a:rPr lang="ru-RU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загрузки </a:t>
                      </a:r>
                      <a:r>
                        <a:rPr lang="ru-RU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информации(проверка, доработка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передача информации разными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мессенджерами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50</a:t>
                      </a:r>
                      <a:r>
                        <a:rPr lang="ru-RU" sz="1000" baseline="0" dirty="0" smtClean="0"/>
                        <a:t> минут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20</a:t>
                      </a:r>
                    </a:p>
                    <a:p>
                      <a:r>
                        <a:rPr lang="ru-RU" sz="1000" dirty="0" smtClean="0"/>
                        <a:t>минут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упорядочения,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введения образца и  алгоритма при оформлении текстовой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информации, ограничении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редактирования и печатных символов  снизилась длительность процесса</a:t>
                      </a:r>
                    </a:p>
                  </a:txBody>
                  <a:tcPr anchor="ctr"/>
                </a:tc>
              </a:tr>
              <a:tr h="681134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текстовой информации на сайте, в </a:t>
                      </a:r>
                      <a:r>
                        <a:rPr lang="ru-RU" sz="10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мессенджерах</a:t>
                      </a:r>
                      <a:r>
                        <a:rPr lang="ru-RU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социальных сетях  ДОУ</a:t>
                      </a:r>
                      <a:endParaRPr lang="ru-RU" sz="10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минут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минут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создания образца и единого алгоритма действий при оформлении текстовой информации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6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Повышение уровня удовлетворенности заказчиков (по итогам анкетирования №1 и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Удовлетворенность  заказчиков процесса  созданной системы  к подготовке  актуальных новостей</a:t>
                      </a:r>
                    </a:p>
                  </a:txBody>
                  <a:tcPr anchor="ctr"/>
                </a:tc>
              </a:tr>
              <a:tr h="264632">
                <a:tc gridSpan="4">
                  <a:txBody>
                    <a:bodyPr/>
                    <a:lstStyle/>
                    <a:p>
                      <a:pPr algn="l"/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Уроки проекта (выводы)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Предлагаемые решения</a:t>
                      </a:r>
                      <a:endParaRPr lang="ru-RU" sz="10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93267">
                <a:tc gridSpan="4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Сжатые временные рамки при реализации проекта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Печать текста в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мессенджерах</a:t>
                      </a: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3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/>
                        <a:t>Были зафиксированы  трудозатраты педагогов при создании единой базы информационных новостей(сбор, редактирование</a:t>
                      </a:r>
                      <a:r>
                        <a:rPr lang="ru-RU" sz="1000" b="0" baseline="0" dirty="0" smtClean="0"/>
                        <a:t>, загрузка, выгрузка</a:t>
                      </a:r>
                      <a:r>
                        <a:rPr lang="ru-RU" sz="1000" b="0" baseline="0" dirty="0" smtClean="0"/>
                        <a:t>)</a:t>
                      </a:r>
                      <a:endParaRPr lang="ru-RU" sz="1000" b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образца и алгоритма для подготовки новостей различного содержания</a:t>
                      </a:r>
                    </a:p>
                  </a:txBody>
                  <a:tcPr anchor="ctr"/>
                </a:tc>
              </a:tr>
              <a:tr h="410308">
                <a:tc gridSpan="5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по проекту (закрыть/ продолжить):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062">
                <a:tc gridSpan="4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закрыть</a:t>
                      </a:r>
                    </a:p>
                  </a:txBody>
                  <a:tcPr anchor="ctr">
                    <a:solidFill>
                      <a:srgbClr val="BCD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запланированные показатели достигнуты, разработаны рекомендации для работы в следующих проектах 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50" y="85896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73903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760908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852050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895567" y="1108584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14092" y="4157713"/>
            <a:ext cx="1981333" cy="259764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100" b="1" dirty="0"/>
              <a:t>Итого: средний </a:t>
            </a:r>
            <a:r>
              <a:rPr lang="ru-RU" sz="1100" b="1" dirty="0" smtClean="0"/>
              <a:t>балл  2,8</a:t>
            </a:r>
            <a:endParaRPr lang="ru-RU" sz="11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7548" y="88777"/>
            <a:ext cx="5395775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>Анкетирование №</a:t>
            </a:r>
            <a:r>
              <a:rPr lang="ru-RU" sz="1200" dirty="0"/>
              <a:t> </a:t>
            </a:r>
            <a:r>
              <a:rPr lang="ru-RU" sz="1200" dirty="0" smtClean="0"/>
              <a:t>1 заказчиков процесса </a:t>
            </a:r>
            <a:br>
              <a:rPr lang="ru-RU" sz="1200" dirty="0" smtClean="0"/>
            </a:br>
            <a:r>
              <a:rPr lang="ru-RU" sz="1200" dirty="0" smtClean="0"/>
              <a:t>«Оптимизация </a:t>
            </a:r>
            <a:r>
              <a:rPr lang="ru-RU" sz="1200" dirty="0"/>
              <a:t> </a:t>
            </a:r>
            <a:r>
              <a:rPr lang="ru-RU" sz="1200" dirty="0" smtClean="0"/>
              <a:t>процесса размещения информации на сайте,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№61 комбинированного вида»</a:t>
            </a:r>
            <a:endParaRPr lang="ru-RU" sz="1200" dirty="0"/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119060" y="4468278"/>
            <a:ext cx="493992" cy="1031796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id="11" name="Rectangle 11"/>
          <p:cNvSpPr txBox="1">
            <a:spLocks/>
          </p:cNvSpPr>
          <p:nvPr/>
        </p:nvSpPr>
        <p:spPr>
          <a:xfrm>
            <a:off x="914103" y="4560481"/>
            <a:ext cx="3528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100" kern="0" dirty="0">
                <a:solidFill>
                  <a:srgbClr val="000000"/>
                </a:solidFill>
              </a:rPr>
              <a:t>В случае ответа "Нет"/ </a:t>
            </a:r>
            <a:r>
              <a:rPr lang="en-US" sz="1100" kern="0" dirty="0" smtClean="0">
                <a:solidFill>
                  <a:srgbClr val="000000"/>
                </a:solidFill>
              </a:rPr>
              <a:t/>
            </a:r>
            <a:br>
              <a:rPr lang="en-US" sz="1100" kern="0" dirty="0" smtClean="0">
                <a:solidFill>
                  <a:srgbClr val="000000"/>
                </a:solidFill>
              </a:rPr>
            </a:br>
            <a:r>
              <a:rPr lang="ru-RU" sz="1100" kern="0" dirty="0" smtClean="0">
                <a:solidFill>
                  <a:srgbClr val="000000"/>
                </a:solidFill>
              </a:rPr>
              <a:t>"</a:t>
            </a:r>
            <a:r>
              <a:rPr lang="ru-RU" sz="1100" kern="0" dirty="0">
                <a:solidFill>
                  <a:srgbClr val="000000"/>
                </a:solidFill>
              </a:rPr>
              <a:t>Скорее нет" </a:t>
            </a:r>
            <a:r>
              <a:rPr lang="ru-RU" sz="1100" kern="0" dirty="0" smtClean="0">
                <a:solidFill>
                  <a:srgbClr val="000000"/>
                </a:solidFill>
              </a:rPr>
              <a:t>– прокомментируйте.</a:t>
            </a:r>
          </a:p>
        </p:txBody>
      </p:sp>
      <p:cxnSp>
        <p:nvCxnSpPr>
          <p:cNvPr id="124" name="AutoShape 249"/>
          <p:cNvCxnSpPr>
            <a:cxnSpLocks noChangeShapeType="1"/>
            <a:stCxn id="125" idx="4"/>
            <a:endCxn id="125" idx="6"/>
          </p:cNvCxnSpPr>
          <p:nvPr/>
        </p:nvCxnSpPr>
        <p:spPr bwMode="auto">
          <a:xfrm>
            <a:off x="942678" y="1108584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AutoShape 250"/>
          <p:cNvSpPr>
            <a:spLocks noChangeArrowheads="1"/>
          </p:cNvSpPr>
          <p:nvPr/>
        </p:nvSpPr>
        <p:spPr bwMode="auto">
          <a:xfrm>
            <a:off x="942678" y="936229"/>
            <a:ext cx="352893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Вопросы</a:t>
            </a:r>
          </a:p>
        </p:txBody>
      </p:sp>
      <p:cxnSp>
        <p:nvCxnSpPr>
          <p:cNvPr id="128" name="AutoShape 249"/>
          <p:cNvCxnSpPr>
            <a:cxnSpLocks noChangeShapeType="1"/>
          </p:cNvCxnSpPr>
          <p:nvPr/>
        </p:nvCxnSpPr>
        <p:spPr bwMode="auto">
          <a:xfrm>
            <a:off x="4873624" y="1108584"/>
            <a:ext cx="8286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AutoShape 250"/>
          <p:cNvSpPr>
            <a:spLocks noChangeArrowheads="1"/>
          </p:cNvSpPr>
          <p:nvPr/>
        </p:nvSpPr>
        <p:spPr bwMode="auto">
          <a:xfrm>
            <a:off x="5000624" y="936229"/>
            <a:ext cx="828675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000" b="1" dirty="0"/>
              <a:t>Нет</a:t>
            </a:r>
          </a:p>
        </p:txBody>
      </p:sp>
      <p:cxnSp>
        <p:nvCxnSpPr>
          <p:cNvPr id="131" name="AutoShape 249"/>
          <p:cNvCxnSpPr>
            <a:cxnSpLocks noChangeShapeType="1"/>
          </p:cNvCxnSpPr>
          <p:nvPr/>
        </p:nvCxnSpPr>
        <p:spPr bwMode="auto">
          <a:xfrm>
            <a:off x="5768716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AutoShape 250"/>
          <p:cNvSpPr>
            <a:spLocks noChangeArrowheads="1"/>
          </p:cNvSpPr>
          <p:nvPr/>
        </p:nvSpPr>
        <p:spPr bwMode="auto">
          <a:xfrm>
            <a:off x="5854441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Скорее нет</a:t>
            </a:r>
          </a:p>
        </p:txBody>
      </p:sp>
      <p:cxnSp>
        <p:nvCxnSpPr>
          <p:cNvPr id="134" name="AutoShape 249"/>
          <p:cNvCxnSpPr>
            <a:cxnSpLocks noChangeShapeType="1"/>
          </p:cNvCxnSpPr>
          <p:nvPr/>
        </p:nvCxnSpPr>
        <p:spPr bwMode="auto">
          <a:xfrm>
            <a:off x="6850333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AutoShape 250"/>
          <p:cNvSpPr>
            <a:spLocks noChangeArrowheads="1"/>
          </p:cNvSpPr>
          <p:nvPr/>
        </p:nvSpPr>
        <p:spPr bwMode="auto">
          <a:xfrm>
            <a:off x="6964633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Скорее да</a:t>
            </a:r>
          </a:p>
        </p:txBody>
      </p:sp>
      <p:cxnSp>
        <p:nvCxnSpPr>
          <p:cNvPr id="137" name="AutoShape 249"/>
          <p:cNvCxnSpPr>
            <a:cxnSpLocks noChangeShapeType="1"/>
          </p:cNvCxnSpPr>
          <p:nvPr/>
        </p:nvCxnSpPr>
        <p:spPr bwMode="auto">
          <a:xfrm>
            <a:off x="7909724" y="1108584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AutoShape 250"/>
          <p:cNvSpPr>
            <a:spLocks noChangeArrowheads="1"/>
          </p:cNvSpPr>
          <p:nvPr/>
        </p:nvSpPr>
        <p:spPr bwMode="auto">
          <a:xfrm>
            <a:off x="8036724" y="936229"/>
            <a:ext cx="942176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/>
              <a:t> Да</a:t>
            </a:r>
          </a:p>
        </p:txBody>
      </p:sp>
      <p:sp>
        <p:nvSpPr>
          <p:cNvPr id="158" name="Line 11"/>
          <p:cNvSpPr>
            <a:spLocks noChangeShapeType="1"/>
          </p:cNvSpPr>
          <p:nvPr/>
        </p:nvSpPr>
        <p:spPr bwMode="auto">
          <a:xfrm>
            <a:off x="4420280" y="3756226"/>
            <a:ext cx="0" cy="4652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59" name="Line 31"/>
          <p:cNvSpPr>
            <a:spLocks noChangeShapeType="1"/>
          </p:cNvSpPr>
          <p:nvPr/>
        </p:nvSpPr>
        <p:spPr bwMode="auto">
          <a:xfrm>
            <a:off x="914103" y="176768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0" name="Line 32"/>
          <p:cNvSpPr>
            <a:spLocks noChangeShapeType="1"/>
          </p:cNvSpPr>
          <p:nvPr/>
        </p:nvSpPr>
        <p:spPr bwMode="auto">
          <a:xfrm>
            <a:off x="914103" y="228289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1" name="Line 33"/>
          <p:cNvSpPr>
            <a:spLocks noChangeShapeType="1"/>
          </p:cNvSpPr>
          <p:nvPr/>
        </p:nvSpPr>
        <p:spPr bwMode="auto">
          <a:xfrm flipH="1">
            <a:off x="127014" y="287430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2" name="Line 34"/>
          <p:cNvSpPr>
            <a:spLocks noChangeShapeType="1"/>
          </p:cNvSpPr>
          <p:nvPr/>
        </p:nvSpPr>
        <p:spPr bwMode="auto">
          <a:xfrm flipV="1">
            <a:off x="914103" y="345035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837714" y="1906947"/>
            <a:ext cx="4007835" cy="244354"/>
            <a:chOff x="4771892" y="1966357"/>
            <a:chExt cx="3987528" cy="244354"/>
          </a:xfrm>
        </p:grpSpPr>
        <p:sp>
          <p:nvSpPr>
            <p:cNvPr id="164" name="Rectangle 54"/>
            <p:cNvSpPr>
              <a:spLocks noChangeArrowheads="1"/>
            </p:cNvSpPr>
            <p:nvPr/>
          </p:nvSpPr>
          <p:spPr bwMode="auto">
            <a:xfrm>
              <a:off x="4771892" y="203489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Oval 55"/>
            <p:cNvSpPr>
              <a:spLocks noChangeArrowheads="1"/>
            </p:cNvSpPr>
            <p:nvPr/>
          </p:nvSpPr>
          <p:spPr bwMode="auto">
            <a:xfrm>
              <a:off x="7279268" y="1966357"/>
              <a:ext cx="528974" cy="21096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2,9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750267" y="2442551"/>
            <a:ext cx="4007835" cy="245832"/>
            <a:chOff x="4771892" y="2595067"/>
            <a:chExt cx="3987528" cy="245832"/>
          </a:xfrm>
        </p:grpSpPr>
        <p:sp>
          <p:nvSpPr>
            <p:cNvPr id="167" name="Rectangle 71"/>
            <p:cNvSpPr>
              <a:spLocks noChangeArrowheads="1"/>
            </p:cNvSpPr>
            <p:nvPr/>
          </p:nvSpPr>
          <p:spPr bwMode="auto">
            <a:xfrm>
              <a:off x="4771892" y="263007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Oval 72"/>
            <p:cNvSpPr>
              <a:spLocks noChangeArrowheads="1"/>
            </p:cNvSpPr>
            <p:nvPr/>
          </p:nvSpPr>
          <p:spPr bwMode="auto">
            <a:xfrm>
              <a:off x="7181350" y="259506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750267" y="3050758"/>
            <a:ext cx="4007835" cy="245832"/>
            <a:chOff x="4771892" y="3219589"/>
            <a:chExt cx="3987528" cy="245832"/>
          </a:xfrm>
        </p:grpSpPr>
        <p:sp>
          <p:nvSpPr>
            <p:cNvPr id="170" name="Rectangle 88"/>
            <p:cNvSpPr>
              <a:spLocks noChangeArrowheads="1"/>
            </p:cNvSpPr>
            <p:nvPr/>
          </p:nvSpPr>
          <p:spPr bwMode="auto">
            <a:xfrm>
              <a:off x="4771892" y="3254597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Oval 89"/>
            <p:cNvSpPr>
              <a:spLocks noChangeArrowheads="1"/>
            </p:cNvSpPr>
            <p:nvPr/>
          </p:nvSpPr>
          <p:spPr bwMode="auto">
            <a:xfrm>
              <a:off x="6046787" y="3219589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2,0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72" name="Group 171"/>
          <p:cNvGrpSpPr>
            <a:grpSpLocks/>
          </p:cNvGrpSpPr>
          <p:nvPr/>
        </p:nvGrpSpPr>
        <p:grpSpPr>
          <a:xfrm>
            <a:off x="4837714" y="3617968"/>
            <a:ext cx="4007835" cy="245832"/>
            <a:chOff x="4771892" y="3973825"/>
            <a:chExt cx="3987528" cy="245832"/>
          </a:xfrm>
        </p:grpSpPr>
        <p:sp>
          <p:nvSpPr>
            <p:cNvPr id="173" name="Rectangle 105"/>
            <p:cNvSpPr>
              <a:spLocks noChangeArrowheads="1"/>
            </p:cNvSpPr>
            <p:nvPr/>
          </p:nvSpPr>
          <p:spPr bwMode="auto">
            <a:xfrm>
              <a:off x="4771892" y="3996808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Oval 106"/>
            <p:cNvSpPr>
              <a:spLocks noChangeArrowheads="1"/>
            </p:cNvSpPr>
            <p:nvPr/>
          </p:nvSpPr>
          <p:spPr bwMode="auto">
            <a:xfrm>
              <a:off x="7212963" y="3973825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75" name="Text Box 123"/>
          <p:cNvSpPr txBox="1">
            <a:spLocks noChangeArrowheads="1"/>
          </p:cNvSpPr>
          <p:nvPr/>
        </p:nvSpPr>
        <p:spPr bwMode="auto">
          <a:xfrm>
            <a:off x="5306365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10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TextBox 175"/>
          <p:cNvSpPr txBox="1">
            <a:spLocks/>
          </p:cNvSpPr>
          <p:nvPr/>
        </p:nvSpPr>
        <p:spPr>
          <a:xfrm>
            <a:off x="127014" y="2921934"/>
            <a:ext cx="493992" cy="1181804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Поддержка </a:t>
            </a:r>
            <a:r>
              <a:rPr lang="ru-RU" sz="1050" b="1" dirty="0" smtClean="0">
                <a:solidFill>
                  <a:schemeClr val="tx1"/>
                </a:solidFill>
              </a:rPr>
              <a:t>пользователей процесса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77" name="Text Box 123"/>
          <p:cNvSpPr txBox="1">
            <a:spLocks noChangeArrowheads="1"/>
          </p:cNvSpPr>
          <p:nvPr/>
        </p:nvSpPr>
        <p:spPr bwMode="auto">
          <a:xfrm>
            <a:off x="6293737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10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Text Box 123"/>
          <p:cNvSpPr txBox="1">
            <a:spLocks noChangeArrowheads="1"/>
          </p:cNvSpPr>
          <p:nvPr/>
        </p:nvSpPr>
        <p:spPr bwMode="auto">
          <a:xfrm>
            <a:off x="7357309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79" name="Text Box 123"/>
          <p:cNvSpPr txBox="1">
            <a:spLocks noChangeArrowheads="1"/>
          </p:cNvSpPr>
          <p:nvPr/>
        </p:nvSpPr>
        <p:spPr bwMode="auto">
          <a:xfrm>
            <a:off x="8395482" y="1144792"/>
            <a:ext cx="7053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4732938" y="1411142"/>
            <a:ext cx="4007835" cy="245832"/>
            <a:chOff x="4771892" y="1462447"/>
            <a:chExt cx="3987528" cy="245832"/>
          </a:xfrm>
        </p:grpSpPr>
        <p:sp>
          <p:nvSpPr>
            <p:cNvPr id="181" name="Rectangle 37"/>
            <p:cNvSpPr>
              <a:spLocks noChangeArrowheads="1"/>
            </p:cNvSpPr>
            <p:nvPr/>
          </p:nvSpPr>
          <p:spPr bwMode="auto">
            <a:xfrm>
              <a:off x="4771892" y="1516052"/>
              <a:ext cx="3987528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Oval 38"/>
            <p:cNvSpPr>
              <a:spLocks noChangeArrowheads="1"/>
            </p:cNvSpPr>
            <p:nvPr/>
          </p:nvSpPr>
          <p:spPr bwMode="auto">
            <a:xfrm>
              <a:off x="7160042" y="1462447"/>
              <a:ext cx="528974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</a:t>
              </a:r>
              <a:r>
                <a:rPr lang="ru-RU" sz="11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ru-RU" sz="1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23191" y="1878727"/>
            <a:ext cx="4114522" cy="274052"/>
            <a:chOff x="723191" y="2019823"/>
            <a:chExt cx="4114522" cy="274052"/>
          </a:xfrm>
        </p:grpSpPr>
        <p:sp>
          <p:nvSpPr>
            <p:cNvPr id="184" name="Rectangle 27"/>
            <p:cNvSpPr txBox="1">
              <a:spLocks/>
            </p:cNvSpPr>
            <p:nvPr/>
          </p:nvSpPr>
          <p:spPr>
            <a:xfrm>
              <a:off x="914102" y="2124598"/>
              <a:ext cx="39236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100" kern="0" dirty="0" smtClean="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auto">
            <a:xfrm>
              <a:off x="723191" y="2019823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6" name="Group 185"/>
          <p:cNvGrpSpPr>
            <a:grpSpLocks/>
          </p:cNvGrpSpPr>
          <p:nvPr/>
        </p:nvGrpSpPr>
        <p:grpSpPr>
          <a:xfrm>
            <a:off x="723191" y="1458767"/>
            <a:ext cx="4020258" cy="1330874"/>
            <a:chOff x="723191" y="1631789"/>
            <a:chExt cx="4020258" cy="1330874"/>
          </a:xfrm>
        </p:grpSpPr>
        <p:sp>
          <p:nvSpPr>
            <p:cNvPr id="187" name="Rectangle 31"/>
            <p:cNvSpPr txBox="1">
              <a:spLocks/>
            </p:cNvSpPr>
            <p:nvPr/>
          </p:nvSpPr>
          <p:spPr>
            <a:xfrm>
              <a:off x="914102" y="1631789"/>
              <a:ext cx="375314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100" kern="0" dirty="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lang="en-US" sz="1100" kern="0" dirty="0">
                  <a:solidFill>
                    <a:srgbClr val="000000"/>
                  </a:solidFill>
                </a:rPr>
                <a:t>?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723191" y="2605059"/>
              <a:ext cx="4020258" cy="357604"/>
              <a:chOff x="723191" y="2510264"/>
              <a:chExt cx="4020258" cy="357604"/>
            </a:xfrm>
          </p:grpSpPr>
          <p:sp>
            <p:nvSpPr>
              <p:cNvPr id="189" name="Rectangle 23"/>
              <p:cNvSpPr txBox="1">
                <a:spLocks/>
              </p:cNvSpPr>
              <p:nvPr/>
            </p:nvSpPr>
            <p:spPr>
              <a:xfrm>
                <a:off x="914103" y="2529314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 smtClean="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>
                <a:off x="723191" y="2510264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91" name="Group 190"/>
          <p:cNvGrpSpPr>
            <a:grpSpLocks/>
          </p:cNvGrpSpPr>
          <p:nvPr/>
        </p:nvGrpSpPr>
        <p:grpSpPr>
          <a:xfrm>
            <a:off x="723191" y="3004397"/>
            <a:ext cx="4020258" cy="933655"/>
            <a:chOff x="723191" y="3272669"/>
            <a:chExt cx="4020258" cy="933655"/>
          </a:xfrm>
        </p:grpSpPr>
        <p:grpSp>
          <p:nvGrpSpPr>
            <p:cNvPr id="192" name="Group 191"/>
            <p:cNvGrpSpPr/>
            <p:nvPr/>
          </p:nvGrpSpPr>
          <p:grpSpPr>
            <a:xfrm>
              <a:off x="723191" y="3272669"/>
              <a:ext cx="4020258" cy="338554"/>
              <a:chOff x="723191" y="3276625"/>
              <a:chExt cx="4020258" cy="338554"/>
            </a:xfrm>
          </p:grpSpPr>
          <p:sp>
            <p:nvSpPr>
              <p:cNvPr id="196" name="Rectangle 19"/>
              <p:cNvSpPr txBox="1">
                <a:spLocks/>
              </p:cNvSpPr>
              <p:nvPr/>
            </p:nvSpPr>
            <p:spPr>
              <a:xfrm>
                <a:off x="914103" y="3276625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 smtClean="0">
                    <a:solidFill>
                      <a:srgbClr val="000000"/>
                    </a:solidFill>
                  </a:rPr>
                  <a:t>Удовлетворены ли Вы нормативной документацией по процессу(инструкции, стандарты, регламенты и т.д.)?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Oval 30"/>
              <p:cNvSpPr>
                <a:spLocks noChangeArrowheads="1"/>
              </p:cNvSpPr>
              <p:nvPr/>
            </p:nvSpPr>
            <p:spPr bwMode="auto">
              <a:xfrm>
                <a:off x="723191" y="3295675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723191" y="3858245"/>
              <a:ext cx="4020258" cy="348079"/>
              <a:chOff x="723191" y="3828337"/>
              <a:chExt cx="4020258" cy="348079"/>
            </a:xfrm>
          </p:grpSpPr>
          <p:sp>
            <p:nvSpPr>
              <p:cNvPr id="194" name="Rectangle 15"/>
              <p:cNvSpPr txBox="1">
                <a:spLocks/>
              </p:cNvSpPr>
              <p:nvPr/>
            </p:nvSpPr>
            <p:spPr>
              <a:xfrm>
                <a:off x="914103" y="3837862"/>
                <a:ext cx="38293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100" kern="0" dirty="0">
                    <a:solidFill>
                      <a:srgbClr val="000000"/>
                    </a:solidFill>
                  </a:rPr>
                  <a:t>Удовлетворены ли Вы качеством </a:t>
                </a:r>
                <a:r>
                  <a:rPr lang="en-US" sz="1100" kern="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100" kern="0" dirty="0" smtClean="0">
                    <a:solidFill>
                      <a:srgbClr val="000000"/>
                    </a:solidFill>
                  </a:rPr>
                </a:br>
                <a:r>
                  <a:rPr lang="ru-RU" sz="1100" kern="0" dirty="0" smtClean="0">
                    <a:solidFill>
                      <a:srgbClr val="000000"/>
                    </a:solidFill>
                  </a:rPr>
                  <a:t>поддержки и </a:t>
                </a:r>
                <a:r>
                  <a:rPr lang="ru-RU" sz="1100" kern="0" dirty="0">
                    <a:solidFill>
                      <a:srgbClr val="000000"/>
                    </a:solidFill>
                  </a:rPr>
                  <a:t>сервиса (консультациями)?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Oval 30"/>
              <p:cNvSpPr>
                <a:spLocks noChangeArrowheads="1"/>
              </p:cNvSpPr>
              <p:nvPr/>
            </p:nvSpPr>
            <p:spPr bwMode="auto">
              <a:xfrm>
                <a:off x="723191" y="3828337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198" name="Line 35"/>
          <p:cNvSpPr>
            <a:spLocks noChangeShapeType="1"/>
          </p:cNvSpPr>
          <p:nvPr/>
        </p:nvSpPr>
        <p:spPr bwMode="auto">
          <a:xfrm>
            <a:off x="127014" y="442086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>
            <a:off x="127014" y="1411142"/>
            <a:ext cx="493992" cy="141353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723191" y="141114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pSp>
        <p:nvGrpSpPr>
          <p:cNvPr id="86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87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0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92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95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0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127014" y="415453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949715" y="5022860"/>
            <a:ext cx="77760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907" y="5052338"/>
            <a:ext cx="327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ru-RU" sz="1100" kern="0" dirty="0">
                <a:solidFill>
                  <a:srgbClr val="000000"/>
                </a:solidFill>
                <a:latin typeface="+mn-lt"/>
              </a:rPr>
              <a:t>Опишите предложения по совершенствованию процесса</a:t>
            </a: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?                                                                                    </a:t>
            </a:r>
            <a:endParaRPr lang="en-US" sz="11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>
            <a:off x="83767" y="554481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72165" y="5600389"/>
            <a:ext cx="6367537" cy="48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Кол-во опрашиваемых:  </a:t>
            </a:r>
            <a:r>
              <a:rPr lang="ru-RU" sz="1100" kern="0" dirty="0">
                <a:solidFill>
                  <a:srgbClr val="000000"/>
                </a:solidFill>
                <a:latin typeface="+mn-lt"/>
              </a:rPr>
              <a:t>9</a:t>
            </a:r>
            <a:r>
              <a:rPr lang="ru-RU" sz="1100" kern="0" dirty="0" smtClean="0">
                <a:solidFill>
                  <a:srgbClr val="000000"/>
                </a:solidFill>
                <a:latin typeface="+mn-lt"/>
              </a:rPr>
              <a:t> чел.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100" kern="0" dirty="0" smtClean="0">
                <a:solidFill>
                  <a:srgbClr val="000000"/>
                </a:solidFill>
              </a:rPr>
              <a:t>Участники анкетирования : воспитатели</a:t>
            </a:r>
            <a:r>
              <a:rPr lang="ru-RU" sz="1100" kern="0" smtClean="0">
                <a:solidFill>
                  <a:srgbClr val="000000"/>
                </a:solidFill>
              </a:rPr>
              <a:t>, специалисты, </a:t>
            </a:r>
            <a:r>
              <a:rPr lang="ru-RU" sz="1100" kern="0" dirty="0" smtClean="0">
                <a:solidFill>
                  <a:srgbClr val="000000"/>
                </a:solidFill>
              </a:rPr>
              <a:t>администрация ДОУ.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9659" y="5621554"/>
            <a:ext cx="1264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ru-RU" sz="1050" b="1" kern="0" dirty="0" smtClean="0">
                <a:solidFill>
                  <a:srgbClr val="000000"/>
                </a:solidFill>
                <a:latin typeface="+mn-lt"/>
              </a:rPr>
              <a:t>ПРИМЕЧАНИЯ:</a:t>
            </a:r>
            <a:endParaRPr lang="en-US" sz="1050" b="1" u="sng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7" name="AutoShape 250"/>
          <p:cNvSpPr>
            <a:spLocks noChangeArrowheads="1"/>
          </p:cNvSpPr>
          <p:nvPr/>
        </p:nvSpPr>
        <p:spPr bwMode="auto">
          <a:xfrm>
            <a:off x="942678" y="1144792"/>
            <a:ext cx="347760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000" b="1" dirty="0" smtClean="0"/>
              <a:t>Баллы</a:t>
            </a:r>
            <a:endParaRPr lang="ru-RU" sz="10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666951" y="4514314"/>
            <a:ext cx="43021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kern="0" dirty="0" smtClean="0">
                <a:solidFill>
                  <a:srgbClr val="000000"/>
                </a:solidFill>
              </a:rPr>
              <a:t>Ответы </a:t>
            </a:r>
            <a:r>
              <a:rPr lang="ru-RU" sz="1100" kern="0" dirty="0" smtClean="0">
                <a:solidFill>
                  <a:srgbClr val="000000"/>
                </a:solidFill>
              </a:rPr>
              <a:t> «Нет»/ «Скорее нет» связаны с большими временными потерями педагогов при согласовании текста </a:t>
            </a:r>
            <a:r>
              <a:rPr lang="ru-RU" sz="1100" kern="0" dirty="0" err="1" smtClean="0">
                <a:solidFill>
                  <a:srgbClr val="000000"/>
                </a:solidFill>
              </a:rPr>
              <a:t>новостей.Длительное</a:t>
            </a:r>
            <a:r>
              <a:rPr lang="ru-RU" sz="1100" kern="0" dirty="0" smtClean="0">
                <a:solidFill>
                  <a:srgbClr val="000000"/>
                </a:solidFill>
              </a:rPr>
              <a:t> время загрузки файлов. .</a:t>
            </a:r>
          </a:p>
          <a:p>
            <a:r>
              <a:rPr lang="ru-RU" sz="1100" kern="0" dirty="0" smtClean="0">
                <a:solidFill>
                  <a:srgbClr val="000000"/>
                </a:solidFill>
              </a:rPr>
              <a:t>.Разработка образца и </a:t>
            </a:r>
            <a:r>
              <a:rPr lang="ru-RU" sz="1100" kern="0" dirty="0" err="1" smtClean="0">
                <a:solidFill>
                  <a:srgbClr val="000000"/>
                </a:solidFill>
              </a:rPr>
              <a:t>алгоритма,единого</a:t>
            </a:r>
            <a:r>
              <a:rPr lang="ru-RU" sz="1100" kern="0" dirty="0" smtClean="0">
                <a:solidFill>
                  <a:srgbClr val="000000"/>
                </a:solidFill>
              </a:rPr>
              <a:t> стиля в оформлении текстовой информации. Передача материала по электронным формам связи.</a:t>
            </a:r>
            <a:endParaRPr lang="ru-RU" sz="1100" kern="0" dirty="0">
              <a:solidFill>
                <a:srgbClr val="000000"/>
              </a:solidFill>
            </a:endParaRPr>
          </a:p>
        </p:txBody>
      </p:sp>
      <p:sp>
        <p:nvSpPr>
          <p:cNvPr id="99" name="Oval 30"/>
          <p:cNvSpPr>
            <a:spLocks noChangeArrowheads="1"/>
          </p:cNvSpPr>
          <p:nvPr/>
        </p:nvSpPr>
        <p:spPr bwMode="auto">
          <a:xfrm>
            <a:off x="811884" y="4603939"/>
            <a:ext cx="190911" cy="186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0" name="Oval 30"/>
          <p:cNvSpPr>
            <a:spLocks noChangeArrowheads="1"/>
          </p:cNvSpPr>
          <p:nvPr/>
        </p:nvSpPr>
        <p:spPr bwMode="auto">
          <a:xfrm>
            <a:off x="811884" y="5137964"/>
            <a:ext cx="190911" cy="186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252139" name="Picture 2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79" y="8877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141" name="Picture 2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21" y="-50447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51118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68" name="think-cell Slide" r:id="rId106" imgW="270" imgH="270" progId="TCLayout.ActiveDocument.1">
                  <p:embed/>
                </p:oleObj>
              </mc:Choice>
              <mc:Fallback>
                <p:oleObj name="think-cell Slide" r:id="rId10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1899" y="114088"/>
            <a:ext cx="5509023" cy="654025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1400" dirty="0" smtClean="0"/>
              <a:t>График этапов проекта: «Оптимизация процесса размещения новостей на сайте, в </a:t>
            </a:r>
            <a:r>
              <a:rPr lang="ru-RU" sz="1400" dirty="0" err="1" smtClean="0"/>
              <a:t>мессенджерах</a:t>
            </a:r>
            <a:r>
              <a:rPr lang="ru-RU" sz="1400" dirty="0" smtClean="0"/>
              <a:t> и социальных сетях МБДОУ Детский сад №61 комбинированного вида»</a:t>
            </a:r>
            <a:endParaRPr lang="ru-RU" sz="1400" dirty="0"/>
          </a:p>
        </p:txBody>
      </p:sp>
      <p:sp>
        <p:nvSpPr>
          <p:cNvPr id="353" name="Прямоугольник 352"/>
          <p:cNvSpPr/>
          <p:nvPr>
            <p:custDataLst>
              <p:tags r:id="rId5"/>
            </p:custDataLst>
          </p:nvPr>
        </p:nvSpPr>
        <p:spPr bwMode="auto">
          <a:xfrm>
            <a:off x="158750" y="2880064"/>
            <a:ext cx="8710613" cy="171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6"/>
            </p:custDataLst>
          </p:nvPr>
        </p:nvSpPr>
        <p:spPr bwMode="auto">
          <a:xfrm>
            <a:off x="168275" y="5619750"/>
            <a:ext cx="8710613" cy="18732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76" name="Text Placeholder 5"/>
          <p:cNvSpPr>
            <a:spLocks noGrp="1"/>
          </p:cNvSpPr>
          <p:nvPr/>
        </p:nvSpPr>
        <p:spPr bwMode="auto">
          <a:xfrm>
            <a:off x="5611217" y="1028701"/>
            <a:ext cx="4302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май.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7" name="Text Placeholder 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058892" y="1028700"/>
            <a:ext cx="460375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июнь.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8" name="Text Placeholder 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519267" y="1028700"/>
            <a:ext cx="509588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июль.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9" name="Text Placeholder 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028855" y="1028700"/>
            <a:ext cx="49371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август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0" name="Text Placeholder 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522567" y="1028700"/>
            <a:ext cx="511175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сентябрь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1" name="Text Placeholder 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033742" y="1028700"/>
            <a:ext cx="32861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октябрь.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23" name="Прямая соединительная линия 22"/>
          <p:cNvCxnSpPr/>
          <p:nvPr>
            <p:custDataLst>
              <p:tags r:id="rId12"/>
            </p:custDataLst>
          </p:nvPr>
        </p:nvCxnSpPr>
        <p:spPr bwMode="auto">
          <a:xfrm>
            <a:off x="168275" y="1198563"/>
            <a:ext cx="0" cy="460851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3522663" y="1028700"/>
            <a:ext cx="0" cy="477837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>
            <p:custDataLst>
              <p:tags r:id="rId13"/>
            </p:custDataLst>
          </p:nvPr>
        </p:nvCxnSpPr>
        <p:spPr bwMode="auto">
          <a:xfrm>
            <a:off x="5118726" y="1022350"/>
            <a:ext cx="0" cy="477837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>
            <p:custDataLst>
              <p:tags r:id="rId14"/>
            </p:custDataLst>
          </p:nvPr>
        </p:nvCxnSpPr>
        <p:spPr bwMode="auto">
          <a:xfrm>
            <a:off x="168275" y="5807075"/>
            <a:ext cx="871061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>
            <p:custDataLst>
              <p:tags r:id="rId15"/>
            </p:custDataLst>
          </p:nvPr>
        </p:nvCxnSpPr>
        <p:spPr bwMode="auto">
          <a:xfrm>
            <a:off x="240505" y="1208089"/>
            <a:ext cx="871061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Прямоугольник 347"/>
          <p:cNvSpPr/>
          <p:nvPr>
            <p:custDataLst>
              <p:tags r:id="rId16"/>
            </p:custDataLst>
          </p:nvPr>
        </p:nvSpPr>
        <p:spPr bwMode="gray">
          <a:xfrm>
            <a:off x="5208494" y="1428227"/>
            <a:ext cx="650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7" name="Прямоугольник 346"/>
          <p:cNvSpPr/>
          <p:nvPr>
            <p:custDataLst>
              <p:tags r:id="rId17"/>
            </p:custDataLst>
          </p:nvPr>
        </p:nvSpPr>
        <p:spPr bwMode="gray">
          <a:xfrm>
            <a:off x="5210292" y="1301979"/>
            <a:ext cx="261938" cy="635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8"/>
            </p:custDataLst>
          </p:nvPr>
        </p:nvSpPr>
        <p:spPr bwMode="gray">
          <a:xfrm>
            <a:off x="5426246" y="2154238"/>
            <a:ext cx="66675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3" name="Прямоугольник 342"/>
          <p:cNvSpPr/>
          <p:nvPr>
            <p:custDataLst>
              <p:tags r:id="rId19"/>
            </p:custDataLst>
          </p:nvPr>
        </p:nvSpPr>
        <p:spPr bwMode="gray">
          <a:xfrm>
            <a:off x="6804025" y="5180012"/>
            <a:ext cx="1888133" cy="112713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2" name="Прямоугольник 341"/>
          <p:cNvSpPr/>
          <p:nvPr>
            <p:custDataLst>
              <p:tags r:id="rId20"/>
            </p:custDataLst>
          </p:nvPr>
        </p:nvSpPr>
        <p:spPr bwMode="gray">
          <a:xfrm flipH="1" flipV="1">
            <a:off x="8198046" y="5117782"/>
            <a:ext cx="282775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1" name="Прямоугольник 340"/>
          <p:cNvSpPr/>
          <p:nvPr>
            <p:custDataLst>
              <p:tags r:id="rId21"/>
            </p:custDataLst>
          </p:nvPr>
        </p:nvSpPr>
        <p:spPr bwMode="gray">
          <a:xfrm>
            <a:off x="8349060" y="4884738"/>
            <a:ext cx="263525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0" name="Прямоугольник 339"/>
          <p:cNvSpPr/>
          <p:nvPr>
            <p:custDataLst>
              <p:tags r:id="rId22"/>
            </p:custDataLst>
          </p:nvPr>
        </p:nvSpPr>
        <p:spPr bwMode="gray">
          <a:xfrm>
            <a:off x="6993930" y="4698035"/>
            <a:ext cx="1618655" cy="45719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9" name="Прямоугольник 338"/>
          <p:cNvSpPr/>
          <p:nvPr>
            <p:custDataLst>
              <p:tags r:id="rId23"/>
            </p:custDataLst>
          </p:nvPr>
        </p:nvSpPr>
        <p:spPr bwMode="gray">
          <a:xfrm>
            <a:off x="6487517" y="4553154"/>
            <a:ext cx="3444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8" name="Прямоугольник 337"/>
          <p:cNvSpPr/>
          <p:nvPr>
            <p:custDataLst>
              <p:tags r:id="rId24"/>
            </p:custDataLst>
          </p:nvPr>
        </p:nvSpPr>
        <p:spPr bwMode="gray">
          <a:xfrm>
            <a:off x="6331148" y="4419281"/>
            <a:ext cx="500857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7" name="Прямоугольник 336"/>
          <p:cNvSpPr/>
          <p:nvPr>
            <p:custDataLst>
              <p:tags r:id="rId25"/>
            </p:custDataLst>
          </p:nvPr>
        </p:nvSpPr>
        <p:spPr bwMode="gray">
          <a:xfrm>
            <a:off x="6157316" y="4214814"/>
            <a:ext cx="13176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9" name="Прямоугольник 328"/>
          <p:cNvSpPr/>
          <p:nvPr>
            <p:custDataLst>
              <p:tags r:id="rId26"/>
            </p:custDataLst>
          </p:nvPr>
        </p:nvSpPr>
        <p:spPr bwMode="gray">
          <a:xfrm>
            <a:off x="5860455" y="3593718"/>
            <a:ext cx="354808" cy="46801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4" name="Прямоугольник 333"/>
          <p:cNvSpPr/>
          <p:nvPr>
            <p:custDataLst>
              <p:tags r:id="rId27"/>
            </p:custDataLst>
          </p:nvPr>
        </p:nvSpPr>
        <p:spPr bwMode="gray">
          <a:xfrm>
            <a:off x="6153472" y="3916839"/>
            <a:ext cx="587450" cy="45719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1" name="Прямоугольник 330"/>
          <p:cNvSpPr/>
          <p:nvPr>
            <p:custDataLst>
              <p:tags r:id="rId28"/>
            </p:custDataLst>
          </p:nvPr>
        </p:nvSpPr>
        <p:spPr bwMode="gray">
          <a:xfrm>
            <a:off x="5771835" y="3730690"/>
            <a:ext cx="269595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5" name="Прямоугольник 344"/>
          <p:cNvSpPr/>
          <p:nvPr>
            <p:custDataLst>
              <p:tags r:id="rId29"/>
            </p:custDataLst>
          </p:nvPr>
        </p:nvSpPr>
        <p:spPr bwMode="gray">
          <a:xfrm>
            <a:off x="8580041" y="5556250"/>
            <a:ext cx="650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8" name="Прямоугольник 327"/>
          <p:cNvSpPr/>
          <p:nvPr>
            <p:custDataLst>
              <p:tags r:id="rId30"/>
            </p:custDataLst>
          </p:nvPr>
        </p:nvSpPr>
        <p:spPr bwMode="gray">
          <a:xfrm>
            <a:off x="5812830" y="3421568"/>
            <a:ext cx="402433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7" name="Прямоугольник 326"/>
          <p:cNvSpPr/>
          <p:nvPr>
            <p:custDataLst>
              <p:tags r:id="rId31"/>
            </p:custDataLst>
          </p:nvPr>
        </p:nvSpPr>
        <p:spPr bwMode="gray">
          <a:xfrm>
            <a:off x="5889947" y="3261311"/>
            <a:ext cx="263525" cy="46246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6" name="Прямоугольник 325"/>
          <p:cNvSpPr/>
          <p:nvPr>
            <p:custDataLst>
              <p:tags r:id="rId32"/>
            </p:custDataLst>
          </p:nvPr>
        </p:nvSpPr>
        <p:spPr bwMode="gray">
          <a:xfrm>
            <a:off x="5479704" y="3148648"/>
            <a:ext cx="24606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5" name="Прямоугольник 324"/>
          <p:cNvSpPr/>
          <p:nvPr>
            <p:custDataLst>
              <p:tags r:id="rId33"/>
            </p:custDataLst>
          </p:nvPr>
        </p:nvSpPr>
        <p:spPr bwMode="gray">
          <a:xfrm>
            <a:off x="5500566" y="2943108"/>
            <a:ext cx="359889" cy="45719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34"/>
            </p:custDataLst>
          </p:nvPr>
        </p:nvSpPr>
        <p:spPr bwMode="gray">
          <a:xfrm>
            <a:off x="5319117" y="2729469"/>
            <a:ext cx="210067" cy="45719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35"/>
            </p:custDataLst>
          </p:nvPr>
        </p:nvSpPr>
        <p:spPr bwMode="gray">
          <a:xfrm>
            <a:off x="5500566" y="2276476"/>
            <a:ext cx="50800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>
            <p:custDataLst>
              <p:tags r:id="rId36"/>
            </p:custDataLst>
          </p:nvPr>
        </p:nvSpPr>
        <p:spPr bwMode="gray">
          <a:xfrm>
            <a:off x="5319117" y="1959770"/>
            <a:ext cx="13176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51" name="Прямоугольник 350"/>
          <p:cNvSpPr/>
          <p:nvPr>
            <p:custDataLst>
              <p:tags r:id="rId37"/>
            </p:custDataLst>
          </p:nvPr>
        </p:nvSpPr>
        <p:spPr bwMode="gray">
          <a:xfrm>
            <a:off x="5361158" y="1811338"/>
            <a:ext cx="650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9" name="Прямоугольник 348"/>
          <p:cNvSpPr/>
          <p:nvPr>
            <p:custDataLst>
              <p:tags r:id="rId38"/>
            </p:custDataLst>
          </p:nvPr>
        </p:nvSpPr>
        <p:spPr bwMode="gray">
          <a:xfrm>
            <a:off x="5201758" y="1558925"/>
            <a:ext cx="3333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0" name="Правая круглая скобка 109"/>
          <p:cNvSpPr/>
          <p:nvPr>
            <p:custDataLst>
              <p:tags r:id="rId39"/>
            </p:custDataLst>
          </p:nvPr>
        </p:nvSpPr>
        <p:spPr bwMode="auto">
          <a:xfrm rot="5400000">
            <a:off x="7189192" y="5207000"/>
            <a:ext cx="107950" cy="1381125"/>
          </a:xfrm>
          <a:prstGeom prst="righ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Равнобедренный треугольник 110"/>
          <p:cNvSpPr/>
          <p:nvPr>
            <p:custDataLst>
              <p:tags r:id="rId40"/>
            </p:custDataLst>
          </p:nvPr>
        </p:nvSpPr>
        <p:spPr bwMode="auto">
          <a:xfrm rot="10800000">
            <a:off x="7136805" y="5951538"/>
            <a:ext cx="212725" cy="10795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8" name="Ромб 107"/>
          <p:cNvSpPr/>
          <p:nvPr>
            <p:custDataLst>
              <p:tags r:id="rId41"/>
            </p:custDataLst>
          </p:nvPr>
        </p:nvSpPr>
        <p:spPr bwMode="gray">
          <a:xfrm>
            <a:off x="811788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7" name="Ромб 106"/>
          <p:cNvSpPr/>
          <p:nvPr>
            <p:custDataLst>
              <p:tags r:id="rId42"/>
            </p:custDataLst>
          </p:nvPr>
        </p:nvSpPr>
        <p:spPr bwMode="gray">
          <a:xfrm>
            <a:off x="7821017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6" name="Ромб 105"/>
          <p:cNvSpPr/>
          <p:nvPr>
            <p:custDataLst>
              <p:tags r:id="rId43"/>
            </p:custDataLst>
          </p:nvPr>
        </p:nvSpPr>
        <p:spPr bwMode="gray">
          <a:xfrm>
            <a:off x="77051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4" name="Ромб 103"/>
          <p:cNvSpPr/>
          <p:nvPr>
            <p:custDataLst>
              <p:tags r:id="rId44"/>
            </p:custDataLst>
          </p:nvPr>
        </p:nvSpPr>
        <p:spPr bwMode="gray">
          <a:xfrm>
            <a:off x="75908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3" name="Ромб 102"/>
          <p:cNvSpPr/>
          <p:nvPr>
            <p:custDataLst>
              <p:tags r:id="rId45"/>
            </p:custDataLst>
          </p:nvPr>
        </p:nvSpPr>
        <p:spPr bwMode="gray">
          <a:xfrm>
            <a:off x="747494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" name="Ромб 101"/>
          <p:cNvSpPr/>
          <p:nvPr>
            <p:custDataLst>
              <p:tags r:id="rId46"/>
            </p:custDataLst>
          </p:nvPr>
        </p:nvSpPr>
        <p:spPr bwMode="gray">
          <a:xfrm>
            <a:off x="736064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1" name="Ромб 100"/>
          <p:cNvSpPr/>
          <p:nvPr>
            <p:custDataLst>
              <p:tags r:id="rId47"/>
            </p:custDataLst>
          </p:nvPr>
        </p:nvSpPr>
        <p:spPr bwMode="gray">
          <a:xfrm>
            <a:off x="7244755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0" name="Ромб 99"/>
          <p:cNvSpPr/>
          <p:nvPr>
            <p:custDataLst>
              <p:tags r:id="rId48"/>
            </p:custDataLst>
          </p:nvPr>
        </p:nvSpPr>
        <p:spPr bwMode="gray">
          <a:xfrm>
            <a:off x="7130455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9" name="Ромб 98"/>
          <p:cNvSpPr/>
          <p:nvPr>
            <p:custDataLst>
              <p:tags r:id="rId49"/>
            </p:custDataLst>
          </p:nvPr>
        </p:nvSpPr>
        <p:spPr bwMode="gray">
          <a:xfrm>
            <a:off x="7014567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8" name="Ромб 97"/>
          <p:cNvSpPr/>
          <p:nvPr>
            <p:custDataLst>
              <p:tags r:id="rId50"/>
            </p:custDataLst>
          </p:nvPr>
        </p:nvSpPr>
        <p:spPr bwMode="gray">
          <a:xfrm>
            <a:off x="6900267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7" name="Ромб 96"/>
          <p:cNvSpPr/>
          <p:nvPr>
            <p:custDataLst>
              <p:tags r:id="rId51"/>
            </p:custDataLst>
          </p:nvPr>
        </p:nvSpPr>
        <p:spPr bwMode="gray">
          <a:xfrm>
            <a:off x="678438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5" name="Ромб 334"/>
          <p:cNvSpPr/>
          <p:nvPr>
            <p:custDataLst>
              <p:tags r:id="rId52"/>
            </p:custDataLst>
          </p:nvPr>
        </p:nvSpPr>
        <p:spPr bwMode="gray">
          <a:xfrm>
            <a:off x="666849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3" name="Ромб 322"/>
          <p:cNvSpPr/>
          <p:nvPr>
            <p:custDataLst>
              <p:tags r:id="rId53"/>
            </p:custDataLst>
          </p:nvPr>
        </p:nvSpPr>
        <p:spPr bwMode="gray">
          <a:xfrm>
            <a:off x="65367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0" name="Ромб 319"/>
          <p:cNvSpPr/>
          <p:nvPr>
            <p:custDataLst>
              <p:tags r:id="rId54"/>
            </p:custDataLst>
          </p:nvPr>
        </p:nvSpPr>
        <p:spPr bwMode="gray">
          <a:xfrm>
            <a:off x="633988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60" name="Ромб 259"/>
          <p:cNvSpPr/>
          <p:nvPr>
            <p:custDataLst>
              <p:tags r:id="rId55"/>
            </p:custDataLst>
          </p:nvPr>
        </p:nvSpPr>
        <p:spPr bwMode="gray">
          <a:xfrm>
            <a:off x="59779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6" name="Ромб 255"/>
          <p:cNvSpPr/>
          <p:nvPr>
            <p:custDataLst>
              <p:tags r:id="rId56"/>
            </p:custDataLst>
          </p:nvPr>
        </p:nvSpPr>
        <p:spPr bwMode="gray">
          <a:xfrm>
            <a:off x="58128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6" name="Равнобедренный треугольник 335"/>
          <p:cNvSpPr/>
          <p:nvPr>
            <p:custDataLst>
              <p:tags r:id="rId57"/>
            </p:custDataLst>
          </p:nvPr>
        </p:nvSpPr>
        <p:spPr bwMode="gray">
          <a:xfrm>
            <a:off x="5717580" y="4068763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4" name="Равнобедренный треугольник 343"/>
          <p:cNvSpPr/>
          <p:nvPr>
            <p:custDataLst>
              <p:tags r:id="rId58"/>
            </p:custDataLst>
          </p:nvPr>
        </p:nvSpPr>
        <p:spPr bwMode="gray">
          <a:xfrm>
            <a:off x="8692159" y="5340350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52" name="Равнобедренный треугольник 151"/>
          <p:cNvSpPr/>
          <p:nvPr>
            <p:custDataLst>
              <p:tags r:id="rId59"/>
            </p:custDataLst>
          </p:nvPr>
        </p:nvSpPr>
        <p:spPr bwMode="gray">
          <a:xfrm>
            <a:off x="5529184" y="2495551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9" name="Ромб 28"/>
          <p:cNvSpPr/>
          <p:nvPr>
            <p:custDataLst>
              <p:tags r:id="rId60"/>
            </p:custDataLst>
          </p:nvPr>
        </p:nvSpPr>
        <p:spPr bwMode="gray">
          <a:xfrm>
            <a:off x="538579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7" name="Text Placeholder 1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47661" y="3402013"/>
            <a:ext cx="256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2.3. Разработка целевой (идеальной) карты процесса</a:t>
            </a:r>
            <a:endParaRPr lang="ru-RU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6" name="Прямоугольник 275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4459288" y="3246438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6" name="Text Placeholder 1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347661" y="3246438"/>
            <a:ext cx="1779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2.2. Сбор фактических данных (ПА 1)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0" name="Text Placeholder 1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47662" y="1435100"/>
            <a:ext cx="2430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1.1.Определение проблемы и выбор темы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65"/>
            </p:custDataLst>
          </p:nvPr>
        </p:nvSpPr>
        <p:spPr bwMode="auto">
          <a:xfrm>
            <a:off x="3719513" y="1247775"/>
            <a:ext cx="4000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err="1" smtClean="0">
                <a:solidFill>
                  <a:schemeClr val="tx1"/>
                </a:solidFill>
                <a:latin typeface="Arial"/>
                <a:sym typeface="Arial"/>
              </a:rPr>
              <a:t>Возилкина</a:t>
            </a:r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 Е.В.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06" name="Text Placeholder 1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47663" y="1247775"/>
            <a:ext cx="1863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 Открытие и подготовка ПСР-проекта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67"/>
            </p:custDataLst>
          </p:nvPr>
        </p:nvSpPr>
        <p:spPr bwMode="auto">
          <a:xfrm>
            <a:off x="4399756" y="1044576"/>
            <a:ext cx="6731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/>
                <a:sym typeface="Arial"/>
              </a:rPr>
              <a:t>Сроки</a:t>
            </a:r>
          </a:p>
        </p:txBody>
      </p:sp>
      <p:sp>
        <p:nvSpPr>
          <p:cNvPr id="163" name="Text Placeholder 1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47662" y="5635625"/>
            <a:ext cx="2301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None/>
            </a:pPr>
            <a:r>
              <a:rPr lang="ru-RU" sz="800" dirty="0" smtClean="0"/>
              <a:t>МОНИТОРИНГ КЛЮЧЕВЫХ ЭТАПОВ ПРОЕКТА</a:t>
            </a:r>
            <a:endParaRPr lang="en-US" sz="800" dirty="0">
              <a:latin typeface="Arial"/>
              <a:sym typeface="Arial"/>
            </a:endParaRPr>
          </a:p>
        </p:txBody>
      </p:sp>
      <p:sp>
        <p:nvSpPr>
          <p:cNvPr id="136" name="Text Placeholder 1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47663" y="5016500"/>
            <a:ext cx="16652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4.2. Анкетирование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заказчиков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№2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5" name="Text Placeholder 1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347663" y="4860925"/>
            <a:ext cx="2309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4.1. Мониторинг достигнутых результатов (ПА 2)</a:t>
            </a:r>
            <a:endParaRPr lang="ru-RU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6" name="Text Placeholder 1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47663" y="4696778"/>
            <a:ext cx="2049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4. Производственный контроль и Закрытие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0" name="Text Placeholder 1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347662" y="4518025"/>
            <a:ext cx="1725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3.4.  Обучение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участников процесса</a:t>
            </a:r>
          </a:p>
        </p:txBody>
      </p:sp>
      <p:sp>
        <p:nvSpPr>
          <p:cNvPr id="125" name="Прямоугольник 124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3805238" y="1622425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93" name="Text Placeholder 1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47663" y="1622425"/>
            <a:ext cx="2233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1.2. Определение периметра проекта и границ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75"/>
            </p:custDataLst>
          </p:nvPr>
        </p:nvSpPr>
        <p:spPr bwMode="auto">
          <a:xfrm>
            <a:off x="3522663" y="1052513"/>
            <a:ext cx="7953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/>
                <a:sym typeface="Arial"/>
              </a:rPr>
              <a:t>Отв.</a:t>
            </a:r>
          </a:p>
        </p:txBody>
      </p:sp>
      <p:sp>
        <p:nvSpPr>
          <p:cNvPr id="129" name="Text Placeholder 4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347663" y="1052513"/>
            <a:ext cx="677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5BEEF39-023A-4B91-AD72-A79E0202D913}" type="datetime'''Мер''''о''''при''''''''''''''''''''''я''т''и''''''е'''''">
              <a:rPr lang="en-US" sz="800" b="1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Мероприятие</a:t>
            </a:fld>
            <a:endParaRPr lang="ru-RU" sz="800" b="1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97" name="Text Placeholder 1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347663" y="5481638"/>
            <a:ext cx="16081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4.5. Обратная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связь и поощрение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30" name="Text Placeholder 1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47664" y="5326063"/>
            <a:ext cx="31527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4.4. Оценка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результатов и проведение завершающего совещания</a:t>
            </a:r>
          </a:p>
        </p:txBody>
      </p:sp>
      <p:sp>
        <p:nvSpPr>
          <p:cNvPr id="219" name="Text Placeholder 1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347662" y="5170488"/>
            <a:ext cx="2482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4.3. Закрепление результатов проекта в стандартах</a:t>
            </a:r>
            <a:endParaRPr lang="en-US" sz="800" dirty="0">
              <a:latin typeface="Arial"/>
              <a:sym typeface="Arial"/>
            </a:endParaRPr>
          </a:p>
        </p:txBody>
      </p:sp>
      <p:sp>
        <p:nvSpPr>
          <p:cNvPr id="123" name="Прямоугольник 122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3805238" y="1435100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16" name="Text Placeholder 1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347662" y="4364038"/>
            <a:ext cx="1381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3.3. Внедрение мероприятий</a:t>
            </a:r>
            <a:endParaRPr lang="en-US" sz="800" dirty="0">
              <a:latin typeface="Arial"/>
              <a:sym typeface="Arial"/>
            </a:endParaRPr>
          </a:p>
        </p:txBody>
      </p:sp>
      <p:sp>
        <p:nvSpPr>
          <p:cNvPr id="119" name="Text Placeholder 1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347662" y="4208463"/>
            <a:ext cx="1719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3.2. Разработка плана мероприятий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8" name="Text Placeholder 1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347663" y="4054475"/>
            <a:ext cx="2286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3.1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Совещание по защите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подходов 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внедрения</a:t>
            </a:r>
          </a:p>
        </p:txBody>
      </p:sp>
      <p:sp>
        <p:nvSpPr>
          <p:cNvPr id="266" name="Прямоугольник 265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459288" y="1435100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4" name="Text Placeholder 1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347662" y="3090863"/>
            <a:ext cx="1984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2.1.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Разработка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текущей карты </a:t>
            </a: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процесса</a:t>
            </a:r>
            <a:r>
              <a:rPr lang="en-US" sz="80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</a:p>
        </p:txBody>
      </p:sp>
      <p:sp>
        <p:nvSpPr>
          <p:cNvPr id="263" name="Прямоугольник 262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4459288" y="2936875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75" name="Text Placeholder 1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347663" y="2926715"/>
            <a:ext cx="17478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2. Диагностика и Целевое состояние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07" name="Text Placeholder 1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347661" y="2749550"/>
            <a:ext cx="2476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1.8. Организация информационного стенда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84" name="Text Placeholder 1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347663" y="2560638"/>
            <a:ext cx="27066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1.7.Проведение стартового совещания и выпуск приказа</a:t>
            </a:r>
            <a:endParaRPr lang="ru-RU" sz="800" dirty="0">
              <a:latin typeface="Arial"/>
              <a:sym typeface="Arial"/>
            </a:endParaRPr>
          </a:p>
        </p:txBody>
      </p:sp>
      <p:sp useBgFill="1">
        <p:nvSpPr>
          <p:cNvPr id="109" name="Прямоугольник 108"/>
          <p:cNvSpPr/>
          <p:nvPr>
            <p:custDataLst>
              <p:tags r:id="rId90"/>
            </p:custDataLst>
          </p:nvPr>
        </p:nvSpPr>
        <p:spPr bwMode="auto">
          <a:xfrm>
            <a:off x="6906617" y="6076950"/>
            <a:ext cx="674688" cy="122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ru-RU" sz="800" dirty="0" smtClean="0">
                <a:solidFill>
                  <a:schemeClr val="tx1"/>
                </a:solidFill>
              </a:rPr>
              <a:t>Еженедельно </a:t>
            </a:r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4" name="Text Placeholder 1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347663" y="3878580"/>
            <a:ext cx="638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3. Внедрение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1" name="Прямоугольник 270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4456113" y="3148648"/>
            <a:ext cx="5810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96" name="Text Placeholder 1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347663" y="2373313"/>
            <a:ext cx="1835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1.6. Разработка план-графика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31" name="Прямоугольник 130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3805238" y="2185988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03" name="Text Placeholder 1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347664" y="2185988"/>
            <a:ext cx="2100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1.5. Формирование команды 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28" name="Прямоугольник 127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3805238" y="1998663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/>
                <a:sym typeface="Arial"/>
              </a:rPr>
              <a:t>.</a:t>
            </a:r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69" name="Прямоугольник 268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4459288" y="1998663"/>
            <a:ext cx="576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87" name="Text Placeholder 1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347663" y="1998663"/>
            <a:ext cx="1844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1.4. Разработка карточки ПСР-проекта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90" name="Text Placeholder 1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47663" y="1811338"/>
            <a:ext cx="166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 smtClean="0">
                <a:latin typeface="Arial"/>
                <a:sym typeface="Arial"/>
              </a:rPr>
              <a:t>1.3. Анкетирование заказчиков №1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13" name="Text Placeholder 1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347663" y="3711575"/>
            <a:ext cx="1517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2.5. Оценка влияния изменений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210" name="Text Placeholder 1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347660" y="3556000"/>
            <a:ext cx="27193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800" dirty="0" smtClean="0">
                <a:latin typeface="Arial"/>
                <a:sym typeface="Arial"/>
              </a:rPr>
              <a:t>2.4. Определение путей достижения целевого состояния</a:t>
            </a:r>
            <a:endParaRPr lang="ru-RU" sz="800" dirty="0">
              <a:latin typeface="Arial"/>
              <a:sym typeface="Arial"/>
            </a:endParaRPr>
          </a:p>
        </p:txBody>
      </p:sp>
      <p:sp>
        <p:nvSpPr>
          <p:cNvPr id="132" name="Прямоугольник 131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3805238" y="2373313"/>
            <a:ext cx="2301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70" name="Text Placeholder 5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5109138" y="1038226"/>
            <a:ext cx="511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sym typeface="Arial"/>
              </a:rPr>
              <a:t> апрель.</a:t>
            </a: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172" name="Прямая соединительная линия 171"/>
          <p:cNvCxnSpPr/>
          <p:nvPr>
            <p:custDataLst>
              <p:tags r:id="rId104"/>
            </p:custDataLst>
          </p:nvPr>
        </p:nvCxnSpPr>
        <p:spPr bwMode="auto">
          <a:xfrm>
            <a:off x="4335464" y="1028700"/>
            <a:ext cx="0" cy="477837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476" y="1226007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 smtClean="0"/>
              <a:t>03.04-14.04.23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539609" y="1370013"/>
            <a:ext cx="991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270797" y="1435203"/>
            <a:ext cx="10027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04.04-07.04.23</a:t>
            </a:r>
          </a:p>
          <a:p>
            <a:r>
              <a:rPr lang="ru-RU" sz="800" dirty="0" smtClean="0"/>
              <a:t>07.04-10.04.23</a:t>
            </a:r>
          </a:p>
          <a:p>
            <a:endParaRPr lang="ru-RU" sz="800" dirty="0" smtClean="0"/>
          </a:p>
          <a:p>
            <a:r>
              <a:rPr lang="ru-RU" sz="800" dirty="0" smtClean="0"/>
              <a:t>10.04-14.04.23</a:t>
            </a:r>
            <a:endParaRPr lang="ru-RU" sz="800" dirty="0"/>
          </a:p>
          <a:p>
            <a:r>
              <a:rPr lang="ru-RU" sz="800" dirty="0" smtClean="0"/>
              <a:t>07.04-14.04.23</a:t>
            </a:r>
          </a:p>
          <a:p>
            <a:r>
              <a:rPr lang="ru-RU" sz="800" dirty="0" smtClean="0"/>
              <a:t>07.04.-14.04.23</a:t>
            </a:r>
          </a:p>
          <a:p>
            <a:r>
              <a:rPr lang="ru-RU" sz="800" dirty="0" smtClean="0"/>
              <a:t>10.04-13.04.23</a:t>
            </a:r>
          </a:p>
          <a:p>
            <a:r>
              <a:rPr lang="ru-RU" sz="800" dirty="0" smtClean="0"/>
              <a:t>17.04-19.04.23</a:t>
            </a:r>
          </a:p>
          <a:p>
            <a:endParaRPr lang="ru-RU" sz="800" dirty="0"/>
          </a:p>
          <a:p>
            <a:r>
              <a:rPr lang="ru-RU" sz="800" dirty="0" smtClean="0"/>
              <a:t>20.04.23</a:t>
            </a:r>
          </a:p>
          <a:p>
            <a:r>
              <a:rPr lang="ru-RU" sz="800" dirty="0" smtClean="0"/>
              <a:t>13.04-31.04.23</a:t>
            </a:r>
          </a:p>
          <a:p>
            <a:endParaRPr lang="ru-RU" sz="800" dirty="0"/>
          </a:p>
          <a:p>
            <a:r>
              <a:rPr lang="ru-RU" sz="800" dirty="0" smtClean="0"/>
              <a:t>17.04-15.05.23</a:t>
            </a:r>
            <a:endParaRPr lang="ru-RU" sz="800" dirty="0"/>
          </a:p>
          <a:p>
            <a:r>
              <a:rPr lang="ru-RU" sz="800" dirty="0" smtClean="0"/>
              <a:t>17.04-24.04.23</a:t>
            </a:r>
          </a:p>
          <a:p>
            <a:r>
              <a:rPr lang="ru-RU" sz="800" dirty="0" smtClean="0"/>
              <a:t>24.04-05.05.23</a:t>
            </a:r>
          </a:p>
          <a:p>
            <a:r>
              <a:rPr lang="ru-RU" sz="800" dirty="0" smtClean="0"/>
              <a:t>05.05-15.05.23</a:t>
            </a:r>
          </a:p>
          <a:p>
            <a:endParaRPr lang="ru-RU" sz="800" dirty="0"/>
          </a:p>
          <a:p>
            <a:r>
              <a:rPr lang="ru-RU" sz="800" dirty="0" smtClean="0"/>
              <a:t>18.05-24.05.23</a:t>
            </a:r>
          </a:p>
          <a:p>
            <a:r>
              <a:rPr lang="ru-RU" sz="800" dirty="0" smtClean="0"/>
              <a:t>10.05-17.05.23</a:t>
            </a:r>
          </a:p>
          <a:p>
            <a:endParaRPr lang="ru-RU" sz="800" dirty="0"/>
          </a:p>
          <a:p>
            <a:r>
              <a:rPr lang="ru-RU" sz="800" dirty="0" smtClean="0"/>
              <a:t>25.05-19.07.23</a:t>
            </a:r>
          </a:p>
          <a:p>
            <a:r>
              <a:rPr lang="ru-RU" sz="800" dirty="0" smtClean="0"/>
              <a:t>17.05</a:t>
            </a:r>
          </a:p>
          <a:p>
            <a:r>
              <a:rPr lang="ru-RU" sz="800" dirty="0" smtClean="0"/>
              <a:t>18.05-24.05.23</a:t>
            </a:r>
          </a:p>
          <a:p>
            <a:endParaRPr lang="ru-RU" sz="800" dirty="0"/>
          </a:p>
          <a:p>
            <a:r>
              <a:rPr lang="ru-RU" sz="800" dirty="0" smtClean="0"/>
              <a:t>25.05-19.07.23</a:t>
            </a:r>
          </a:p>
          <a:p>
            <a:r>
              <a:rPr lang="ru-RU" sz="800" dirty="0" smtClean="0"/>
              <a:t>19.06-23.06.23</a:t>
            </a:r>
          </a:p>
          <a:p>
            <a:r>
              <a:rPr lang="ru-RU" sz="800" dirty="0" smtClean="0"/>
              <a:t>19.07-31.10.23</a:t>
            </a:r>
          </a:p>
          <a:p>
            <a:endParaRPr lang="ru-RU" sz="800" dirty="0"/>
          </a:p>
          <a:p>
            <a:r>
              <a:rPr lang="ru-RU" sz="800" dirty="0" smtClean="0"/>
              <a:t>04.09-08.09.23</a:t>
            </a:r>
          </a:p>
          <a:p>
            <a:r>
              <a:rPr lang="ru-RU" sz="800" dirty="0" smtClean="0"/>
              <a:t>24.10-27.10.23</a:t>
            </a:r>
          </a:p>
          <a:p>
            <a:r>
              <a:rPr lang="ru-RU" sz="800" dirty="0" smtClean="0"/>
              <a:t>19.07-31.10.23</a:t>
            </a:r>
          </a:p>
          <a:p>
            <a:endParaRPr lang="ru-RU" sz="800" dirty="0"/>
          </a:p>
          <a:p>
            <a:r>
              <a:rPr lang="ru-RU" sz="800" dirty="0" smtClean="0"/>
              <a:t>31.10.23</a:t>
            </a:r>
          </a:p>
          <a:p>
            <a:r>
              <a:rPr lang="ru-RU" sz="800" dirty="0" smtClean="0"/>
              <a:t>26.10-31.10.23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39609" y="1541235"/>
            <a:ext cx="9603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endParaRPr lang="ru-RU" sz="800" dirty="0" smtClean="0"/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</a:t>
            </a:r>
          </a:p>
          <a:p>
            <a:endParaRPr lang="ru-RU" sz="800" dirty="0"/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endParaRPr lang="ru-RU" sz="800" dirty="0"/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r>
              <a:rPr lang="ru-RU" sz="800" dirty="0" smtClean="0"/>
              <a:t>Макеева Е.С.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endParaRPr lang="ru-RU" sz="800" dirty="0"/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</a:t>
            </a:r>
          </a:p>
          <a:p>
            <a:endParaRPr lang="ru-RU" sz="800" dirty="0"/>
          </a:p>
          <a:p>
            <a:r>
              <a:rPr lang="ru-RU" sz="800" dirty="0" err="1" smtClean="0"/>
              <a:t>Согл.плану</a:t>
            </a:r>
            <a:endParaRPr lang="ru-RU" sz="800" dirty="0" smtClean="0"/>
          </a:p>
          <a:p>
            <a:r>
              <a:rPr lang="ru-RU" sz="800" dirty="0" err="1" smtClean="0"/>
              <a:t>Согл.плану</a:t>
            </a:r>
            <a:endParaRPr lang="ru-RU" sz="800" dirty="0" smtClean="0"/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</a:p>
          <a:p>
            <a:endParaRPr lang="ru-RU" sz="800" dirty="0"/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r>
              <a:rPr lang="ru-RU" sz="800" dirty="0" err="1" smtClean="0"/>
              <a:t>Кардашян</a:t>
            </a:r>
            <a:r>
              <a:rPr lang="ru-RU" sz="800" dirty="0" smtClean="0"/>
              <a:t> Е.В.</a:t>
            </a:r>
          </a:p>
          <a:p>
            <a:r>
              <a:rPr lang="ru-RU" sz="800" dirty="0" err="1" smtClean="0"/>
              <a:t>Согл.плану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</a:p>
          <a:p>
            <a:r>
              <a:rPr lang="ru-RU" sz="800" dirty="0" err="1" smtClean="0"/>
              <a:t>Возилкина</a:t>
            </a:r>
            <a:r>
              <a:rPr lang="ru-RU" sz="800" dirty="0" smtClean="0"/>
              <a:t> Е.В.</a:t>
            </a:r>
          </a:p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254194" name="Picture 242"/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78" y="12062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196" name="Picture 244"/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16" y="-7960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659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43" y="192422"/>
            <a:ext cx="5632519" cy="654025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1200" dirty="0" smtClean="0"/>
              <a:t>План стартового совещания по проекту </a:t>
            </a:r>
            <a:r>
              <a:rPr lang="ru-RU" sz="1200" dirty="0"/>
              <a:t>«</a:t>
            </a:r>
            <a:r>
              <a:rPr lang="ru-RU" sz="1200" dirty="0" smtClean="0"/>
              <a:t>Оптимизация процесса размещения информации на сайте,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Д/с №61 комбинированного вида»</a:t>
            </a:r>
            <a:endParaRPr lang="ru-RU" sz="1200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142719" y="955452"/>
            <a:ext cx="8676000" cy="50795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91" name="AutoShape 249"/>
          <p:cNvCxnSpPr>
            <a:cxnSpLocks noChangeShapeType="1"/>
          </p:cNvCxnSpPr>
          <p:nvPr/>
        </p:nvCxnSpPr>
        <p:spPr bwMode="auto">
          <a:xfrm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8"/>
          <p:cNvSpPr txBox="1">
            <a:spLocks/>
          </p:cNvSpPr>
          <p:nvPr/>
        </p:nvSpPr>
        <p:spPr>
          <a:xfrm>
            <a:off x="206358" y="1272737"/>
            <a:ext cx="1423203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Цель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9" name="Rectangle 10"/>
          <p:cNvSpPr txBox="1">
            <a:spLocks/>
          </p:cNvSpPr>
          <p:nvPr/>
        </p:nvSpPr>
        <p:spPr>
          <a:xfrm>
            <a:off x="1751639" y="1272737"/>
            <a:ext cx="6950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Проинформировать участников команды проекта о </a:t>
            </a:r>
            <a:r>
              <a:rPr lang="ru-RU" sz="1000" dirty="0">
                <a:solidFill>
                  <a:srgbClr val="000000"/>
                </a:solidFill>
              </a:rPr>
              <a:t>целях проекта, плане его </a:t>
            </a:r>
            <a:r>
              <a:rPr lang="ru-RU" sz="1000" dirty="0" smtClean="0">
                <a:solidFill>
                  <a:srgbClr val="000000"/>
                </a:solidFill>
              </a:rPr>
              <a:t>реализации</a:t>
            </a:r>
            <a:endParaRPr lang="ru-RU" sz="1000" dirty="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Получить комментарии, ответить на </a:t>
            </a:r>
            <a:r>
              <a:rPr lang="ru-RU" sz="1000" dirty="0" smtClean="0">
                <a:solidFill>
                  <a:srgbClr val="000000"/>
                </a:solidFill>
              </a:rPr>
              <a:t>вопросы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0" name="Rectangle 8"/>
          <p:cNvSpPr txBox="1">
            <a:spLocks/>
          </p:cNvSpPr>
          <p:nvPr/>
        </p:nvSpPr>
        <p:spPr>
          <a:xfrm>
            <a:off x="206358" y="1691652"/>
            <a:ext cx="1423203" cy="6155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Участники встречи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06358" y="2362774"/>
            <a:ext cx="288000" cy="171737"/>
            <a:chOff x="206358" y="2362774"/>
            <a:chExt cx="288000" cy="171737"/>
          </a:xfrm>
        </p:grpSpPr>
        <p:cxnSp>
          <p:nvCxnSpPr>
            <p:cNvPr id="113" name="AutoShape 249"/>
            <p:cNvCxnSpPr>
              <a:cxnSpLocks noChangeShapeType="1"/>
            </p:cNvCxnSpPr>
            <p:nvPr/>
          </p:nvCxnSpPr>
          <p:spPr bwMode="auto">
            <a:xfrm>
              <a:off x="206358" y="2534511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AutoShape 250"/>
            <p:cNvSpPr>
              <a:spLocks noChangeArrowheads="1"/>
            </p:cNvSpPr>
            <p:nvPr/>
          </p:nvSpPr>
          <p:spPr bwMode="auto">
            <a:xfrm>
              <a:off x="206358" y="2362774"/>
              <a:ext cx="28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№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6583" y="2362774"/>
            <a:ext cx="1620000" cy="171737"/>
            <a:chOff x="573431" y="2362774"/>
            <a:chExt cx="1620000" cy="171737"/>
          </a:xfrm>
        </p:grpSpPr>
        <p:cxnSp>
          <p:nvCxnSpPr>
            <p:cNvPr id="116" name="AutoShape 249"/>
            <p:cNvCxnSpPr>
              <a:cxnSpLocks noChangeShapeType="1"/>
              <a:stCxn id="117" idx="4"/>
              <a:endCxn id="117" idx="6"/>
            </p:cNvCxnSpPr>
            <p:nvPr/>
          </p:nvCxnSpPr>
          <p:spPr bwMode="auto">
            <a:xfrm>
              <a:off x="573431" y="2534511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AutoShape 250"/>
            <p:cNvSpPr>
              <a:spLocks noChangeArrowheads="1"/>
            </p:cNvSpPr>
            <p:nvPr/>
          </p:nvSpPr>
          <p:spPr bwMode="auto">
            <a:xfrm>
              <a:off x="573431" y="2362774"/>
              <a:ext cx="16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Темы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278808" y="2362774"/>
            <a:ext cx="720000" cy="171737"/>
            <a:chOff x="3699653" y="2362774"/>
            <a:chExt cx="720000" cy="171737"/>
          </a:xfrm>
        </p:grpSpPr>
        <p:cxnSp>
          <p:nvCxnSpPr>
            <p:cNvPr id="119" name="AutoShape 249"/>
            <p:cNvCxnSpPr>
              <a:cxnSpLocks noChangeShapeType="1"/>
              <a:stCxn id="120" idx="4"/>
              <a:endCxn id="120" idx="6"/>
            </p:cNvCxnSpPr>
            <p:nvPr/>
          </p:nvCxnSpPr>
          <p:spPr bwMode="auto">
            <a:xfrm>
              <a:off x="3699653" y="2534511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AutoShape 250"/>
            <p:cNvSpPr>
              <a:spLocks noChangeArrowheads="1"/>
            </p:cNvSpPr>
            <p:nvPr/>
          </p:nvSpPr>
          <p:spPr bwMode="auto">
            <a:xfrm>
              <a:off x="3699653" y="2362774"/>
              <a:ext cx="7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Время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95575" y="2362774"/>
            <a:ext cx="2808000" cy="171737"/>
            <a:chOff x="4498726" y="2362774"/>
            <a:chExt cx="2808000" cy="171737"/>
          </a:xfrm>
        </p:grpSpPr>
        <p:cxnSp>
          <p:nvCxnSpPr>
            <p:cNvPr id="122" name="AutoShape 249"/>
            <p:cNvCxnSpPr>
              <a:cxnSpLocks noChangeShapeType="1"/>
              <a:stCxn id="123" idx="4"/>
              <a:endCxn id="123" idx="6"/>
            </p:cNvCxnSpPr>
            <p:nvPr/>
          </p:nvCxnSpPr>
          <p:spPr bwMode="auto">
            <a:xfrm>
              <a:off x="4498726" y="2534511"/>
              <a:ext cx="280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AutoShape 250"/>
            <p:cNvSpPr>
              <a:spLocks noChangeArrowheads="1"/>
            </p:cNvSpPr>
            <p:nvPr/>
          </p:nvSpPr>
          <p:spPr bwMode="auto">
            <a:xfrm>
              <a:off x="4498726" y="2362774"/>
              <a:ext cx="280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Желаемый результат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85799" y="2362774"/>
            <a:ext cx="1332317" cy="171737"/>
            <a:chOff x="7385799" y="2362774"/>
            <a:chExt cx="1332317" cy="171737"/>
          </a:xfrm>
        </p:grpSpPr>
        <p:cxnSp>
          <p:nvCxnSpPr>
            <p:cNvPr id="125" name="AutoShape 249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7385799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AutoShape 250"/>
            <p:cNvSpPr>
              <a:spLocks noChangeArrowheads="1"/>
            </p:cNvSpPr>
            <p:nvPr/>
          </p:nvSpPr>
          <p:spPr bwMode="auto">
            <a:xfrm>
              <a:off x="7385799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</a:rPr>
                <a:t>Материалы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7" name="Group 126"/>
          <p:cNvGrpSpPr>
            <a:grpSpLocks/>
          </p:cNvGrpSpPr>
          <p:nvPr/>
        </p:nvGrpSpPr>
        <p:grpSpPr>
          <a:xfrm>
            <a:off x="3081033" y="2362774"/>
            <a:ext cx="1332317" cy="171737"/>
            <a:chOff x="2290067" y="2362774"/>
            <a:chExt cx="1332317" cy="171737"/>
          </a:xfrm>
        </p:grpSpPr>
        <p:cxnSp>
          <p:nvCxnSpPr>
            <p:cNvPr id="128" name="AutoShape 249"/>
            <p:cNvCxnSpPr>
              <a:cxnSpLocks noChangeShapeType="1"/>
              <a:stCxn id="129" idx="4"/>
              <a:endCxn id="129" idx="6"/>
            </p:cNvCxnSpPr>
            <p:nvPr/>
          </p:nvCxnSpPr>
          <p:spPr bwMode="auto">
            <a:xfrm>
              <a:off x="2290067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AutoShape 250"/>
            <p:cNvSpPr>
              <a:spLocks noChangeArrowheads="1"/>
            </p:cNvSpPr>
            <p:nvPr/>
          </p:nvSpPr>
          <p:spPr bwMode="auto">
            <a:xfrm>
              <a:off x="2290067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solidFill>
                    <a:srgbClr val="000000"/>
                  </a:solidFill>
                </a:rPr>
                <a:t>Ответственный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206358" y="3280438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206358" y="4045601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206358" y="4810764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cxnSpLocks/>
          </p:cNvCxnSpPr>
          <p:nvPr/>
        </p:nvCxnSpPr>
        <p:spPr>
          <a:xfrm>
            <a:off x="206358" y="5390071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206358" y="1636083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262239" y="3355243"/>
            <a:ext cx="8455877" cy="615553"/>
            <a:chOff x="262239" y="3470659"/>
            <a:chExt cx="8455877" cy="615553"/>
          </a:xfrm>
        </p:grpSpPr>
        <p:sp>
          <p:nvSpPr>
            <p:cNvPr id="136" name="Rectangle 8"/>
            <p:cNvSpPr txBox="1">
              <a:spLocks/>
            </p:cNvSpPr>
            <p:nvPr/>
          </p:nvSpPr>
          <p:spPr>
            <a:xfrm>
              <a:off x="576583" y="3470659"/>
              <a:ext cx="1620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Пример реализации аналогичного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8"/>
            <p:cNvSpPr txBox="1">
              <a:spLocks/>
            </p:cNvSpPr>
            <p:nvPr/>
          </p:nvSpPr>
          <p:spPr>
            <a:xfrm>
              <a:off x="2278808" y="3470659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10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8"/>
            <p:cNvSpPr txBox="1">
              <a:spLocks/>
            </p:cNvSpPr>
            <p:nvPr/>
          </p:nvSpPr>
          <p:spPr>
            <a:xfrm>
              <a:off x="4495575" y="3470659"/>
              <a:ext cx="2808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Дать понимание </a:t>
              </a:r>
              <a:r>
                <a:rPr lang="ru-RU" sz="1000" dirty="0" smtClean="0">
                  <a:solidFill>
                    <a:srgbClr val="000000"/>
                  </a:solidFill>
                </a:rPr>
                <a:t>команде проекта о </a:t>
              </a:r>
              <a:r>
                <a:rPr lang="ru-RU" sz="1000" dirty="0">
                  <a:solidFill>
                    <a:srgbClr val="000000"/>
                  </a:solidFill>
                </a:rPr>
                <a:t>том, как </a:t>
              </a:r>
              <a:r>
                <a:rPr lang="ru-RU" sz="1000" dirty="0" smtClean="0">
                  <a:solidFill>
                    <a:srgbClr val="000000"/>
                  </a:solidFill>
                </a:rPr>
                <a:t>реализовывался </a:t>
              </a:r>
              <a:r>
                <a:rPr lang="ru-RU" sz="1000" dirty="0">
                  <a:solidFill>
                    <a:srgbClr val="000000"/>
                  </a:solidFill>
                </a:rPr>
                <a:t>аналогичный </a:t>
              </a:r>
              <a:r>
                <a:rPr lang="ru-RU" sz="1000" dirty="0" smtClean="0">
                  <a:solidFill>
                    <a:srgbClr val="000000"/>
                  </a:solidFill>
                </a:rPr>
                <a:t>проект.</a:t>
              </a:r>
            </a:p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Убедить в необходимости и возможности реализации проекта, достижения целей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8"/>
            <p:cNvSpPr txBox="1">
              <a:spLocks/>
            </p:cNvSpPr>
            <p:nvPr/>
          </p:nvSpPr>
          <p:spPr>
            <a:xfrm>
              <a:off x="7385799" y="3470659"/>
              <a:ext cx="1332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Пример реализованного </a:t>
              </a:r>
              <a:r>
                <a:rPr lang="ru-RU" sz="1000" dirty="0">
                  <a:solidFill>
                    <a:srgbClr val="000000"/>
                  </a:solidFill>
                </a:rPr>
                <a:t>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8"/>
            <p:cNvSpPr txBox="1">
              <a:spLocks/>
            </p:cNvSpPr>
            <p:nvPr/>
          </p:nvSpPr>
          <p:spPr>
            <a:xfrm>
              <a:off x="3081033" y="3470659"/>
              <a:ext cx="1332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Представитель предприятия, где был реализован проект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1" name="Oval 24"/>
            <p:cNvSpPr>
              <a:spLocks noChangeAspect="1" noChangeArrowheads="1"/>
            </p:cNvSpPr>
            <p:nvPr/>
          </p:nvSpPr>
          <p:spPr bwMode="auto">
            <a:xfrm>
              <a:off x="262239" y="3470659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62239" y="4120406"/>
            <a:ext cx="8315705" cy="461665"/>
            <a:chOff x="262239" y="4197350"/>
            <a:chExt cx="8315705" cy="461665"/>
          </a:xfrm>
        </p:grpSpPr>
        <p:sp>
          <p:nvSpPr>
            <p:cNvPr id="143" name="Rectangle 8"/>
            <p:cNvSpPr txBox="1">
              <a:spLocks/>
            </p:cNvSpPr>
            <p:nvPr/>
          </p:nvSpPr>
          <p:spPr>
            <a:xfrm>
              <a:off x="576583" y="4197350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Общий план проекта. </a:t>
              </a:r>
              <a:r>
                <a:rPr lang="ru-RU" sz="1000" dirty="0" smtClean="0">
                  <a:solidFill>
                    <a:srgbClr val="000000"/>
                  </a:solidFill>
                </a:rPr>
                <a:t/>
              </a:r>
              <a:br>
                <a:rPr lang="ru-RU" sz="1000" dirty="0" smtClean="0">
                  <a:solidFill>
                    <a:srgbClr val="000000"/>
                  </a:solidFill>
                </a:rPr>
              </a:br>
              <a:r>
                <a:rPr lang="ru-RU" sz="1000" dirty="0" smtClean="0">
                  <a:solidFill>
                    <a:srgbClr val="000000"/>
                  </a:solidFill>
                </a:rPr>
                <a:t>Роли участников команды 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8"/>
            <p:cNvSpPr txBox="1">
              <a:spLocks/>
            </p:cNvSpPr>
            <p:nvPr/>
          </p:nvSpPr>
          <p:spPr>
            <a:xfrm>
              <a:off x="2278808" y="419735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8"/>
            <p:cNvSpPr txBox="1">
              <a:spLocks/>
            </p:cNvSpPr>
            <p:nvPr/>
          </p:nvSpPr>
          <p:spPr>
            <a:xfrm>
              <a:off x="4495575" y="4197350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Обеспечить понимание основных этапов проекта, их сроков. Объяснить роль каждого участника </a:t>
              </a:r>
              <a:r>
                <a:rPr lang="ru-RU" sz="1000" dirty="0" smtClean="0">
                  <a:solidFill>
                    <a:srgbClr val="000000"/>
                  </a:solidFill>
                </a:rPr>
                <a:t>команды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8"/>
            <p:cNvSpPr txBox="1">
              <a:spLocks/>
            </p:cNvSpPr>
            <p:nvPr/>
          </p:nvSpPr>
          <p:spPr>
            <a:xfrm>
              <a:off x="7385800" y="4197350"/>
              <a:ext cx="1192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План –график проекта</a:t>
              </a:r>
            </a:p>
          </p:txBody>
        </p:sp>
        <p:sp>
          <p:nvSpPr>
            <p:cNvPr id="147" name="Rectangle 8"/>
            <p:cNvSpPr txBox="1">
              <a:spLocks/>
            </p:cNvSpPr>
            <p:nvPr/>
          </p:nvSpPr>
          <p:spPr>
            <a:xfrm>
              <a:off x="3081033" y="4197350"/>
              <a:ext cx="11364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Руководитель </a:t>
              </a:r>
              <a:r>
                <a:rPr lang="ru-RU" sz="1000" dirty="0" smtClean="0">
                  <a:solidFill>
                    <a:srgbClr val="000000"/>
                  </a:solidFill>
                </a:rPr>
                <a:t>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8" name="Oval 24"/>
            <p:cNvSpPr>
              <a:spLocks noChangeAspect="1" noChangeArrowheads="1"/>
            </p:cNvSpPr>
            <p:nvPr/>
          </p:nvSpPr>
          <p:spPr bwMode="auto">
            <a:xfrm>
              <a:off x="262239" y="419735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3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2239" y="2590080"/>
            <a:ext cx="8455877" cy="615553"/>
            <a:chOff x="262239" y="2590080"/>
            <a:chExt cx="8455877" cy="615553"/>
          </a:xfrm>
        </p:grpSpPr>
        <p:sp>
          <p:nvSpPr>
            <p:cNvPr id="150" name="Rectangle 8"/>
            <p:cNvSpPr txBox="1">
              <a:spLocks/>
            </p:cNvSpPr>
            <p:nvPr/>
          </p:nvSpPr>
          <p:spPr>
            <a:xfrm>
              <a:off x="576583" y="2590080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Цели и задачи проекта, подход к оценке результата, подход к мотивации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8"/>
            <p:cNvSpPr txBox="1">
              <a:spLocks/>
            </p:cNvSpPr>
            <p:nvPr/>
          </p:nvSpPr>
          <p:spPr>
            <a:xfrm>
              <a:off x="2278808" y="259008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8"/>
            <p:cNvSpPr txBox="1">
              <a:spLocks/>
            </p:cNvSpPr>
            <p:nvPr/>
          </p:nvSpPr>
          <p:spPr>
            <a:xfrm>
              <a:off x="4495575" y="259008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Обеспечить взаимопонимание по целям и оценке результатов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3" name="Rectangle 8"/>
            <p:cNvSpPr txBox="1">
              <a:spLocks/>
            </p:cNvSpPr>
            <p:nvPr/>
          </p:nvSpPr>
          <p:spPr>
            <a:xfrm>
              <a:off x="7385799" y="2590080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Карточка </a:t>
              </a:r>
              <a:r>
                <a:rPr lang="ru-RU" sz="1000" dirty="0">
                  <a:solidFill>
                    <a:srgbClr val="000000"/>
                  </a:solidFill>
                </a:rPr>
                <a:t>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4" name="Rectangle 8"/>
            <p:cNvSpPr txBox="1">
              <a:spLocks/>
            </p:cNvSpPr>
            <p:nvPr/>
          </p:nvSpPr>
          <p:spPr>
            <a:xfrm>
              <a:off x="3081033" y="2590080"/>
              <a:ext cx="126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24"/>
            <p:cNvSpPr>
              <a:spLocks noChangeAspect="1" noChangeArrowheads="1"/>
            </p:cNvSpPr>
            <p:nvPr/>
          </p:nvSpPr>
          <p:spPr bwMode="auto">
            <a:xfrm>
              <a:off x="262239" y="259008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1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2239" y="4885569"/>
            <a:ext cx="8455877" cy="461665"/>
            <a:chOff x="262239" y="4924041"/>
            <a:chExt cx="8455877" cy="461665"/>
          </a:xfrm>
        </p:grpSpPr>
        <p:sp>
          <p:nvSpPr>
            <p:cNvPr id="157" name="Rectangle 8"/>
            <p:cNvSpPr txBox="1">
              <a:spLocks/>
            </p:cNvSpPr>
            <p:nvPr/>
          </p:nvSpPr>
          <p:spPr>
            <a:xfrm>
              <a:off x="576583" y="4924041"/>
              <a:ext cx="16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Обсуждение и вопросы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 8"/>
            <p:cNvSpPr txBox="1">
              <a:spLocks/>
            </p:cNvSpPr>
            <p:nvPr/>
          </p:nvSpPr>
          <p:spPr>
            <a:xfrm>
              <a:off x="2278808" y="4924041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15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 8"/>
            <p:cNvSpPr txBox="1">
              <a:spLocks/>
            </p:cNvSpPr>
            <p:nvPr/>
          </p:nvSpPr>
          <p:spPr>
            <a:xfrm>
              <a:off x="4495575" y="4924041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Ответить на все вопросы </a:t>
              </a:r>
              <a:r>
                <a:rPr lang="ru-RU" sz="1000" dirty="0" smtClean="0">
                  <a:solidFill>
                    <a:srgbClr val="000000"/>
                  </a:solidFill>
                </a:rPr>
                <a:t>участников команды проекта получить обратную связь и обеспечить </a:t>
              </a:r>
              <a:r>
                <a:rPr lang="ru-RU" sz="1000" dirty="0">
                  <a:solidFill>
                    <a:srgbClr val="000000"/>
                  </a:solidFill>
                </a:rPr>
                <a:t>полное понимание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 8"/>
            <p:cNvSpPr txBox="1">
              <a:spLocks/>
            </p:cNvSpPr>
            <p:nvPr/>
          </p:nvSpPr>
          <p:spPr>
            <a:xfrm>
              <a:off x="7385799" y="4924041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Нет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1" name="Rectangle 8"/>
            <p:cNvSpPr txBox="1">
              <a:spLocks/>
            </p:cNvSpPr>
            <p:nvPr/>
          </p:nvSpPr>
          <p:spPr>
            <a:xfrm>
              <a:off x="3081034" y="4924041"/>
              <a:ext cx="10770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2" name="Oval 24"/>
            <p:cNvSpPr>
              <a:spLocks noChangeAspect="1" noChangeArrowheads="1"/>
            </p:cNvSpPr>
            <p:nvPr/>
          </p:nvSpPr>
          <p:spPr bwMode="auto">
            <a:xfrm>
              <a:off x="262239" y="4924041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rgbClr val="FFFFFF"/>
                  </a:solidFill>
                </a:rPr>
                <a:t>4</a:t>
              </a:r>
              <a:endParaRPr lang="ru-RU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62239" y="5464876"/>
            <a:ext cx="8455877" cy="461665"/>
            <a:chOff x="262239" y="5342956"/>
            <a:chExt cx="8455877" cy="461665"/>
          </a:xfrm>
        </p:grpSpPr>
        <p:sp>
          <p:nvSpPr>
            <p:cNvPr id="164" name="Rectangle 8"/>
            <p:cNvSpPr txBox="1">
              <a:spLocks/>
            </p:cNvSpPr>
            <p:nvPr/>
          </p:nvSpPr>
          <p:spPr>
            <a:xfrm>
              <a:off x="576583" y="5342956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Подведение итогов, согласование протокола стартового совещания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5" name="Rectangle 8"/>
            <p:cNvSpPr txBox="1">
              <a:spLocks/>
            </p:cNvSpPr>
            <p:nvPr/>
          </p:nvSpPr>
          <p:spPr>
            <a:xfrm>
              <a:off x="2278808" y="5342956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5 мин.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6" name="Rectangle 8"/>
            <p:cNvSpPr txBox="1">
              <a:spLocks/>
            </p:cNvSpPr>
            <p:nvPr/>
          </p:nvSpPr>
          <p:spPr>
            <a:xfrm>
              <a:off x="4495575" y="5342956"/>
              <a:ext cx="24712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Официально приступить к реализации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7" name="Rectangle 8"/>
            <p:cNvSpPr txBox="1">
              <a:spLocks/>
            </p:cNvSpPr>
            <p:nvPr/>
          </p:nvSpPr>
          <p:spPr>
            <a:xfrm>
              <a:off x="7385799" y="5342956"/>
              <a:ext cx="13323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 smtClean="0">
                  <a:solidFill>
                    <a:srgbClr val="000000"/>
                  </a:solidFill>
                </a:rPr>
                <a:t>Протокол стартового совещания 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8" name="Rectangle 8"/>
            <p:cNvSpPr txBox="1">
              <a:spLocks/>
            </p:cNvSpPr>
            <p:nvPr/>
          </p:nvSpPr>
          <p:spPr>
            <a:xfrm>
              <a:off x="3081033" y="5342956"/>
              <a:ext cx="11364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Руководитель проекта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9" name="Oval 24"/>
            <p:cNvSpPr>
              <a:spLocks noChangeAspect="1" noChangeArrowheads="1"/>
            </p:cNvSpPr>
            <p:nvPr/>
          </p:nvSpPr>
          <p:spPr bwMode="auto">
            <a:xfrm>
              <a:off x="262239" y="5342956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89" name="Rectangle 10"/>
          <p:cNvSpPr txBox="1">
            <a:spLocks/>
          </p:cNvSpPr>
          <p:nvPr/>
        </p:nvSpPr>
        <p:spPr>
          <a:xfrm>
            <a:off x="3119081" y="1636083"/>
            <a:ext cx="3381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Возилкина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Е.В.      Коняева Н.В.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Кардашян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Е.В         Шаронова Н.А.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err="1" smtClean="0">
                <a:solidFill>
                  <a:srgbClr val="414142"/>
                </a:solidFill>
              </a:rPr>
              <a:t>Машошина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Е.В.      Бадикова Л.Н.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Пархоменко С.Е.     Абраменко Н.А.</a:t>
            </a:r>
          </a:p>
          <a:p>
            <a:pPr lvl="1">
              <a:buClr>
                <a:srgbClr val="002960"/>
              </a:buClr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Анохина Н.В.            </a:t>
            </a:r>
            <a:r>
              <a:rPr lang="ru-RU" altLang="ru-RU" sz="1000" kern="0" dirty="0" err="1" smtClean="0">
                <a:solidFill>
                  <a:srgbClr val="414142"/>
                </a:solidFill>
              </a:rPr>
              <a:t>Саввина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 Н.В.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pic>
        <p:nvPicPr>
          <p:cNvPr id="255210" name="Picture 2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3" y="97147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212" name="Picture 2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99" y="-51023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899" y="138078"/>
            <a:ext cx="5373181" cy="677108"/>
          </a:xfrm>
        </p:spPr>
        <p:txBody>
          <a:bodyPr/>
          <a:lstStyle/>
          <a:p>
            <a:r>
              <a:rPr lang="ru-RU" sz="1100" dirty="0"/>
              <a:t>ОРГАНИЗАЦИЯ ИНФОРМАЦИОННОГО СТЕНДА ПРОЕКТА</a:t>
            </a:r>
            <a:br>
              <a:rPr lang="ru-RU" sz="1100" dirty="0"/>
            </a:br>
            <a:r>
              <a:rPr lang="ru-RU" sz="1100" dirty="0"/>
              <a:t> </a:t>
            </a:r>
            <a:r>
              <a:rPr lang="ru-RU" sz="1100" dirty="0" smtClean="0"/>
              <a:t>«Оптимизация процесса размещения информации на сайте, в </a:t>
            </a:r>
            <a:r>
              <a:rPr lang="ru-RU" sz="1100" dirty="0" err="1" smtClean="0"/>
              <a:t>мессенджерах</a:t>
            </a:r>
            <a:r>
              <a:rPr lang="ru-RU" sz="1100" dirty="0" smtClean="0"/>
              <a:t> и социальных сетях МБДОУ Д/с №61 комбинированного вида»</a:t>
            </a:r>
            <a:endParaRPr lang="ru-RU" sz="1100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63" y="86469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2" y="-42119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4" y="964356"/>
            <a:ext cx="5175836" cy="53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3658" y="3645205"/>
            <a:ext cx="2866340" cy="192414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" name="Object 5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2857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6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26" y="236107"/>
            <a:ext cx="5188100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>Карта </a:t>
            </a:r>
            <a:r>
              <a:rPr lang="ru-RU" sz="1200" dirty="0"/>
              <a:t>текущего состояния </a:t>
            </a:r>
            <a:r>
              <a:rPr lang="ru-RU" sz="1200" dirty="0" smtClean="0"/>
              <a:t>процесса « Оптимизация процесса размещения новостей на сайте, в </a:t>
            </a:r>
            <a:r>
              <a:rPr lang="ru-RU" sz="1200" dirty="0" err="1" smtClean="0"/>
              <a:t>мессенджерах</a:t>
            </a:r>
            <a:r>
              <a:rPr lang="ru-RU" sz="1200" dirty="0" smtClean="0"/>
              <a:t> и социальных сетях МБДОУ Детский сад № 61 комбинированного вида»</a:t>
            </a:r>
            <a:endParaRPr lang="en-US" sz="1200" dirty="0"/>
          </a:p>
        </p:txBody>
      </p:sp>
      <p:sp>
        <p:nvSpPr>
          <p:cNvPr id="171" name="Rectangle 170"/>
          <p:cNvSpPr/>
          <p:nvPr/>
        </p:nvSpPr>
        <p:spPr>
          <a:xfrm>
            <a:off x="598515" y="3615371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98515" y="4411559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Проверка и отправка информации на доработку </a:t>
            </a:r>
            <a:r>
              <a:rPr lang="ru-RU" sz="1000" dirty="0" err="1" smtClean="0">
                <a:solidFill>
                  <a:schemeClr val="tx1"/>
                </a:solidFill>
              </a:rPr>
              <a:t>лицом,отвественным</a:t>
            </a:r>
            <a:r>
              <a:rPr lang="ru-RU" sz="1000" dirty="0" smtClean="0">
                <a:solidFill>
                  <a:schemeClr val="tx1"/>
                </a:solidFill>
              </a:rPr>
              <a:t> за ведение сайта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20 минут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0" name="Rectangle 41"/>
          <p:cNvSpPr txBox="1">
            <a:spLocks/>
          </p:cNvSpPr>
          <p:nvPr/>
        </p:nvSpPr>
        <p:spPr>
          <a:xfrm>
            <a:off x="598515" y="3615371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4 этап– </a:t>
            </a:r>
            <a:endParaRPr lang="ru-RU" sz="1000" b="1" dirty="0"/>
          </a:p>
        </p:txBody>
      </p:sp>
      <p:sp>
        <p:nvSpPr>
          <p:cNvPr id="217" name="Rectangle 216"/>
          <p:cNvSpPr/>
          <p:nvPr/>
        </p:nvSpPr>
        <p:spPr>
          <a:xfrm>
            <a:off x="805531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05531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Администрация ДОУ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Поручение о размещении информации на сайт и ВК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(2-5 минут)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7" name="Rectangle 41"/>
          <p:cNvSpPr txBox="1">
            <a:spLocks/>
          </p:cNvSpPr>
          <p:nvPr/>
        </p:nvSpPr>
        <p:spPr>
          <a:xfrm>
            <a:off x="805531" y="137960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i="1" dirty="0" smtClean="0"/>
              <a:t>Вход процесса</a:t>
            </a:r>
            <a:endParaRPr lang="ru-RU" sz="1000" b="1" i="1" dirty="0"/>
          </a:p>
        </p:txBody>
      </p:sp>
      <p:sp>
        <p:nvSpPr>
          <p:cNvPr id="228" name="Rectangle 227"/>
          <p:cNvSpPr/>
          <p:nvPr/>
        </p:nvSpPr>
        <p:spPr>
          <a:xfrm>
            <a:off x="2603808" y="1363842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9" name="Rectangle 63"/>
          <p:cNvSpPr txBox="1"/>
          <p:nvPr/>
        </p:nvSpPr>
        <p:spPr>
          <a:xfrm>
            <a:off x="2629029" y="1755142"/>
            <a:ext cx="1216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i="1" dirty="0"/>
          </a:p>
        </p:txBody>
      </p:sp>
      <p:sp>
        <p:nvSpPr>
          <p:cNvPr id="230" name="Rectangle 229"/>
          <p:cNvSpPr/>
          <p:nvPr/>
        </p:nvSpPr>
        <p:spPr>
          <a:xfrm>
            <a:off x="2572482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Сбор и подготовка информации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(40-60 минут)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1" name="Right Arrow 230"/>
          <p:cNvSpPr>
            <a:spLocks/>
          </p:cNvSpPr>
          <p:nvPr/>
        </p:nvSpPr>
        <p:spPr>
          <a:xfrm>
            <a:off x="3983535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2" name="Rectangle 41"/>
          <p:cNvSpPr txBox="1">
            <a:spLocks/>
          </p:cNvSpPr>
          <p:nvPr/>
        </p:nvSpPr>
        <p:spPr>
          <a:xfrm>
            <a:off x="2572482" y="137960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000" b="1" dirty="0" smtClean="0"/>
              <a:t>1 </a:t>
            </a:r>
            <a:r>
              <a:rPr lang="ru-RU" sz="1000" b="1" dirty="0" smtClean="0"/>
              <a:t>этап</a:t>
            </a:r>
            <a:endParaRPr lang="ru-RU" sz="1000" b="1" dirty="0"/>
          </a:p>
        </p:txBody>
      </p:sp>
      <p:sp>
        <p:nvSpPr>
          <p:cNvPr id="233" name="Rectangle 232"/>
          <p:cNvSpPr/>
          <p:nvPr/>
        </p:nvSpPr>
        <p:spPr>
          <a:xfrm>
            <a:off x="4329067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329067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Передача информации для проверки и выборки материала </a:t>
            </a:r>
            <a:r>
              <a:rPr lang="ru-RU" sz="1000" dirty="0" err="1" smtClean="0">
                <a:solidFill>
                  <a:schemeClr val="tx1"/>
                </a:solidFill>
              </a:rPr>
              <a:t>зам.зав.по</a:t>
            </a:r>
            <a:r>
              <a:rPr lang="ru-RU" sz="1000" dirty="0" smtClean="0">
                <a:solidFill>
                  <a:schemeClr val="tx1"/>
                </a:solidFill>
              </a:rPr>
              <a:t> УВР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(5-10 минут)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6" name="Right Arrow 235"/>
          <p:cNvSpPr>
            <a:spLocks/>
          </p:cNvSpPr>
          <p:nvPr/>
        </p:nvSpPr>
        <p:spPr>
          <a:xfrm>
            <a:off x="5740120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7" name="Rectangle 41"/>
          <p:cNvSpPr txBox="1">
            <a:spLocks/>
          </p:cNvSpPr>
          <p:nvPr/>
        </p:nvSpPr>
        <p:spPr>
          <a:xfrm>
            <a:off x="4329067" y="137960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2 этап </a:t>
            </a:r>
            <a:endParaRPr lang="ru-RU" sz="1000" b="1" dirty="0"/>
          </a:p>
        </p:txBody>
      </p:sp>
      <p:sp>
        <p:nvSpPr>
          <p:cNvPr id="238" name="Rectangle 237"/>
          <p:cNvSpPr/>
          <p:nvPr/>
        </p:nvSpPr>
        <p:spPr>
          <a:xfrm>
            <a:off x="6094224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094224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Отбор ,обработка и редактирование информации</a:t>
            </a:r>
          </a:p>
          <a:p>
            <a:pPr lvl="0" defTabSz="44450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(20-40 минут)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1" name="Right Arrow 240"/>
          <p:cNvSpPr>
            <a:spLocks/>
          </p:cNvSpPr>
          <p:nvPr/>
        </p:nvSpPr>
        <p:spPr>
          <a:xfrm>
            <a:off x="7505277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2" name="Rectangle 41"/>
          <p:cNvSpPr txBox="1">
            <a:spLocks/>
          </p:cNvSpPr>
          <p:nvPr/>
        </p:nvSpPr>
        <p:spPr>
          <a:xfrm>
            <a:off x="6094224" y="137960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3 этап</a:t>
            </a:r>
            <a:endParaRPr lang="ru-RU" sz="1000" b="1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2455169" y="3520513"/>
            <a:ext cx="1321402" cy="1913753"/>
            <a:chOff x="3447963" y="4138457"/>
            <a:chExt cx="1321402" cy="1913753"/>
          </a:xfrm>
        </p:grpSpPr>
        <p:sp>
          <p:nvSpPr>
            <p:cNvPr id="253" name="Rectangle 252"/>
            <p:cNvSpPr/>
            <p:nvPr/>
          </p:nvSpPr>
          <p:spPr>
            <a:xfrm>
              <a:off x="3450775" y="4138457"/>
              <a:ext cx="1318590" cy="191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447963" y="4466948"/>
              <a:ext cx="1318590" cy="144131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44500">
                <a:spcAft>
                  <a:spcPts val="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Исправление ошибок, повторная отправка ответственному </a:t>
              </a:r>
              <a:r>
                <a:rPr lang="ru-RU" sz="1000" dirty="0" err="1" smtClean="0">
                  <a:solidFill>
                    <a:schemeClr val="tx1"/>
                  </a:solidFill>
                </a:rPr>
                <a:t>лицу,отправка</a:t>
              </a:r>
              <a:r>
                <a:rPr lang="ru-RU" sz="1000" dirty="0" smtClean="0">
                  <a:solidFill>
                    <a:schemeClr val="tx1"/>
                  </a:solidFill>
                </a:rPr>
                <a:t> в делопроизводство</a:t>
              </a:r>
            </a:p>
            <a:p>
              <a:pPr defTabSz="444500">
                <a:spcAft>
                  <a:spcPts val="0"/>
                </a:spcAft>
              </a:pPr>
              <a:r>
                <a:rPr lang="ru-RU" sz="1000" b="1" dirty="0" smtClean="0">
                  <a:solidFill>
                    <a:schemeClr val="tx1"/>
                  </a:solidFill>
                </a:rPr>
                <a:t>(</a:t>
              </a:r>
              <a:r>
                <a:rPr lang="ru-RU" sz="1000" dirty="0" smtClean="0">
                  <a:solidFill>
                    <a:schemeClr val="tx1"/>
                  </a:solidFill>
                </a:rPr>
                <a:t>15-25 минут минут</a:t>
              </a:r>
              <a:r>
                <a:rPr lang="ru-RU" sz="1000" b="1" dirty="0" smtClean="0">
                  <a:solidFill>
                    <a:schemeClr val="tx1"/>
                  </a:solidFill>
                </a:rPr>
                <a:t>)</a:t>
              </a:r>
              <a:endParaRPr lang="ru-RU" sz="1000" b="1" dirty="0">
                <a:solidFill>
                  <a:schemeClr val="bg1"/>
                </a:solidFill>
              </a:endParaRPr>
            </a:p>
            <a:p>
              <a:pPr lvl="0" defTabSz="444500">
                <a:spcAft>
                  <a:spcPts val="0"/>
                </a:spcAft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55" name="Rectangle 41"/>
            <p:cNvSpPr txBox="1">
              <a:spLocks/>
            </p:cNvSpPr>
            <p:nvPr/>
          </p:nvSpPr>
          <p:spPr>
            <a:xfrm>
              <a:off x="3450775" y="4138457"/>
              <a:ext cx="1318590" cy="328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b="1" dirty="0" smtClean="0"/>
                <a:t>5 этап </a:t>
              </a:r>
              <a:endParaRPr lang="ru-RU" sz="1000" b="1" dirty="0"/>
            </a:p>
          </p:txBody>
        </p:sp>
        <p:sp>
          <p:nvSpPr>
            <p:cNvPr id="256" name="Rectangle 63"/>
            <p:cNvSpPr txBox="1"/>
            <p:nvPr/>
          </p:nvSpPr>
          <p:spPr>
            <a:xfrm>
              <a:off x="3501628" y="4513993"/>
              <a:ext cx="12168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1000" i="1" dirty="0"/>
            </a:p>
          </p:txBody>
        </p:sp>
      </p:grpSp>
      <p:sp>
        <p:nvSpPr>
          <p:cNvPr id="261" name="Right Arrow 260"/>
          <p:cNvSpPr>
            <a:spLocks/>
          </p:cNvSpPr>
          <p:nvPr/>
        </p:nvSpPr>
        <p:spPr>
          <a:xfrm>
            <a:off x="135699" y="4789837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5" name="Right Arrow 264"/>
          <p:cNvSpPr>
            <a:spLocks/>
          </p:cNvSpPr>
          <p:nvPr/>
        </p:nvSpPr>
        <p:spPr>
          <a:xfrm>
            <a:off x="2103755" y="4789837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51631" y="1379606"/>
            <a:ext cx="0" cy="20223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ight Arrow 225"/>
          <p:cNvSpPr>
            <a:spLocks/>
          </p:cNvSpPr>
          <p:nvPr/>
        </p:nvSpPr>
        <p:spPr>
          <a:xfrm>
            <a:off x="2216584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4116590" y="3546999"/>
            <a:ext cx="0" cy="20223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251"/>
          <p:cNvGrpSpPr/>
          <p:nvPr/>
        </p:nvGrpSpPr>
        <p:grpSpPr>
          <a:xfrm>
            <a:off x="4221280" y="3454684"/>
            <a:ext cx="1318590" cy="1913753"/>
            <a:chOff x="3450775" y="4138457"/>
            <a:chExt cx="1318590" cy="1913753"/>
          </a:xfrm>
        </p:grpSpPr>
        <p:sp>
          <p:nvSpPr>
            <p:cNvPr id="90" name="Rectangle 252"/>
            <p:cNvSpPr/>
            <p:nvPr/>
          </p:nvSpPr>
          <p:spPr>
            <a:xfrm>
              <a:off x="3450775" y="4138457"/>
              <a:ext cx="1318590" cy="191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253"/>
            <p:cNvSpPr/>
            <p:nvPr/>
          </p:nvSpPr>
          <p:spPr>
            <a:xfrm>
              <a:off x="3450775" y="4904813"/>
              <a:ext cx="1318590" cy="11473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44500">
                <a:spcAft>
                  <a:spcPts val="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Размещение информации</a:t>
              </a:r>
            </a:p>
            <a:p>
              <a:pPr lvl="0" defTabSz="444500">
                <a:spcAft>
                  <a:spcPts val="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15-30 минут.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41"/>
            <p:cNvSpPr txBox="1">
              <a:spLocks/>
            </p:cNvSpPr>
            <p:nvPr/>
          </p:nvSpPr>
          <p:spPr>
            <a:xfrm>
              <a:off x="3450775" y="4138457"/>
              <a:ext cx="1318590" cy="328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b="1" i="1" dirty="0" smtClean="0"/>
                <a:t>Выход процесса</a:t>
              </a:r>
              <a:endParaRPr lang="ru-RU" sz="1000" b="1" i="1" dirty="0"/>
            </a:p>
          </p:txBody>
        </p:sp>
      </p:grpSp>
      <p:sp>
        <p:nvSpPr>
          <p:cNvPr id="94" name="Right Arrow 264"/>
          <p:cNvSpPr>
            <a:spLocks/>
          </p:cNvSpPr>
          <p:nvPr/>
        </p:nvSpPr>
        <p:spPr>
          <a:xfrm>
            <a:off x="3973789" y="4819670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6" name="Rectangle 63"/>
          <p:cNvSpPr txBox="1"/>
          <p:nvPr/>
        </p:nvSpPr>
        <p:spPr>
          <a:xfrm>
            <a:off x="6146571" y="3764376"/>
            <a:ext cx="10539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ПРОБЛЕМЫ</a:t>
            </a:r>
            <a:endParaRPr lang="ru-RU" sz="1200" b="1" dirty="0"/>
          </a:p>
        </p:txBody>
      </p:sp>
      <p:grpSp>
        <p:nvGrpSpPr>
          <p:cNvPr id="132" name="Group 115"/>
          <p:cNvGrpSpPr/>
          <p:nvPr/>
        </p:nvGrpSpPr>
        <p:grpSpPr>
          <a:xfrm>
            <a:off x="3506480" y="5905536"/>
            <a:ext cx="1509822" cy="276999"/>
            <a:chOff x="4675188" y="959601"/>
            <a:chExt cx="1509822" cy="276999"/>
          </a:xfrm>
        </p:grpSpPr>
        <p:sp>
          <p:nvSpPr>
            <p:cNvPr id="133" name="Шестиугольник 96"/>
            <p:cNvSpPr>
              <a:spLocks/>
            </p:cNvSpPr>
            <p:nvPr/>
          </p:nvSpPr>
          <p:spPr>
            <a:xfrm>
              <a:off x="4675188" y="997790"/>
              <a:ext cx="415918" cy="189716"/>
            </a:xfrm>
            <a:prstGeom prst="hexag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tx1"/>
                  </a:solidFill>
                </a:rPr>
                <a:t>Н</a:t>
              </a:r>
              <a:r>
                <a:rPr lang="ru-RU" sz="900" dirty="0" smtClean="0">
                  <a:solidFill>
                    <a:schemeClr val="tx1"/>
                  </a:solidFill>
                </a:rPr>
                <a:t>ет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169645" y="959601"/>
              <a:ext cx="10153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 smtClean="0"/>
                <a:t>Срок не регламентирован</a:t>
              </a:r>
              <a:endParaRPr lang="ru-RU" sz="900" dirty="0"/>
            </a:p>
          </p:txBody>
        </p:sp>
      </p:grpSp>
      <p:grpSp>
        <p:nvGrpSpPr>
          <p:cNvPr id="135" name="Group 118"/>
          <p:cNvGrpSpPr/>
          <p:nvPr/>
        </p:nvGrpSpPr>
        <p:grpSpPr>
          <a:xfrm>
            <a:off x="5062289" y="5943725"/>
            <a:ext cx="1590637" cy="189716"/>
            <a:chOff x="6491739" y="997790"/>
            <a:chExt cx="1590637" cy="189716"/>
          </a:xfrm>
        </p:grpSpPr>
        <p:sp>
          <p:nvSpPr>
            <p:cNvPr id="136" name="Шестиугольник 98"/>
            <p:cNvSpPr>
              <a:spLocks/>
            </p:cNvSpPr>
            <p:nvPr/>
          </p:nvSpPr>
          <p:spPr>
            <a:xfrm>
              <a:off x="6491739" y="997790"/>
              <a:ext cx="415918" cy="189716"/>
            </a:xfrm>
            <a:prstGeom prst="hexagon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srgbClr val="414142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935427" y="1023399"/>
              <a:ext cx="11469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 smtClean="0"/>
                <a:t>Срок по регламенту</a:t>
              </a:r>
              <a:endParaRPr lang="ru-RU" sz="900" dirty="0"/>
            </a:p>
          </p:txBody>
        </p:sp>
      </p:grpSp>
      <p:grpSp>
        <p:nvGrpSpPr>
          <p:cNvPr id="142" name="Group 138"/>
          <p:cNvGrpSpPr/>
          <p:nvPr/>
        </p:nvGrpSpPr>
        <p:grpSpPr>
          <a:xfrm>
            <a:off x="139654" y="5923658"/>
            <a:ext cx="1710805" cy="361903"/>
            <a:chOff x="125411" y="977723"/>
            <a:chExt cx="1710805" cy="361903"/>
          </a:xfrm>
        </p:grpSpPr>
        <p:sp>
          <p:nvSpPr>
            <p:cNvPr id="143" name="Rectangle 139"/>
            <p:cNvSpPr>
              <a:spLocks/>
            </p:cNvSpPr>
            <p:nvPr/>
          </p:nvSpPr>
          <p:spPr>
            <a:xfrm>
              <a:off x="125411" y="1101212"/>
              <a:ext cx="272157" cy="114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5" name="Rectangle 41"/>
            <p:cNvSpPr txBox="1">
              <a:spLocks/>
            </p:cNvSpPr>
            <p:nvPr/>
          </p:nvSpPr>
          <p:spPr>
            <a:xfrm>
              <a:off x="125411" y="989510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900" b="1" dirty="0"/>
            </a:p>
          </p:txBody>
        </p:sp>
        <p:sp>
          <p:nvSpPr>
            <p:cNvPr id="147" name="Rectangle 145"/>
            <p:cNvSpPr>
              <a:spLocks/>
            </p:cNvSpPr>
            <p:nvPr/>
          </p:nvSpPr>
          <p:spPr>
            <a:xfrm>
              <a:off x="125411" y="1212914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63"/>
            <p:cNvSpPr txBox="1">
              <a:spLocks/>
            </p:cNvSpPr>
            <p:nvPr/>
          </p:nvSpPr>
          <p:spPr>
            <a:xfrm>
              <a:off x="478474" y="977723"/>
              <a:ext cx="10964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Продолжительность</a:t>
              </a:r>
              <a:endParaRPr lang="ru-RU" sz="900" dirty="0"/>
            </a:p>
          </p:txBody>
        </p:sp>
        <p:sp>
          <p:nvSpPr>
            <p:cNvPr id="150" name="Rectangle 63"/>
            <p:cNvSpPr txBox="1">
              <a:spLocks/>
            </p:cNvSpPr>
            <p:nvPr/>
          </p:nvSpPr>
          <p:spPr>
            <a:xfrm>
              <a:off x="478472" y="1201127"/>
              <a:ext cx="13577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Описание шага процесса</a:t>
              </a:r>
              <a:endParaRPr lang="ru-RU" sz="900" dirty="0"/>
            </a:p>
          </p:txBody>
        </p:sp>
      </p:grpSp>
      <p:sp>
        <p:nvSpPr>
          <p:cNvPr id="159" name="Rectangle 63"/>
          <p:cNvSpPr txBox="1"/>
          <p:nvPr/>
        </p:nvSpPr>
        <p:spPr>
          <a:xfrm>
            <a:off x="2419039" y="5977957"/>
            <a:ext cx="88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Брак/доработка</a:t>
            </a:r>
          </a:p>
        </p:txBody>
      </p:sp>
      <p:sp>
        <p:nvSpPr>
          <p:cNvPr id="166" name="AutoShape 71" descr="Широкий диагональный 2"/>
          <p:cNvSpPr>
            <a:spLocks noChangeArrowheads="1"/>
          </p:cNvSpPr>
          <p:nvPr/>
        </p:nvSpPr>
        <p:spPr bwMode="auto">
          <a:xfrm flipH="1">
            <a:off x="1784515" y="5962911"/>
            <a:ext cx="531387" cy="172948"/>
          </a:xfrm>
          <a:prstGeom prst="curvedDownArrow">
            <a:avLst>
              <a:gd name="adj1" fmla="val 61451"/>
              <a:gd name="adj2" fmla="val 122902"/>
              <a:gd name="adj3" fmla="val 33333"/>
            </a:avLst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67" name="Rectangl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16684" y="5914697"/>
            <a:ext cx="157895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b="1" dirty="0" smtClean="0"/>
              <a:t>- </a:t>
            </a:r>
            <a:r>
              <a:rPr lang="ru-RU" sz="900" dirty="0">
                <a:latin typeface="Arial" charset="0"/>
              </a:rPr>
              <a:t>Проблема (нумерация сквозная для всего проекта)</a:t>
            </a:r>
          </a:p>
        </p:txBody>
      </p:sp>
      <p:grpSp>
        <p:nvGrpSpPr>
          <p:cNvPr id="169" name="Group 213"/>
          <p:cNvGrpSpPr/>
          <p:nvPr/>
        </p:nvGrpSpPr>
        <p:grpSpPr>
          <a:xfrm>
            <a:off x="2212420" y="979491"/>
            <a:ext cx="4017720" cy="272561"/>
            <a:chOff x="176211" y="1362814"/>
            <a:chExt cx="8589720" cy="272561"/>
          </a:xfrm>
        </p:grpSpPr>
        <p:cxnSp>
          <p:nvCxnSpPr>
            <p:cNvPr id="170" name="Straight Connector 216"/>
            <p:cNvCxnSpPr/>
            <p:nvPr/>
          </p:nvCxnSpPr>
          <p:spPr>
            <a:xfrm>
              <a:off x="176211" y="1362814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217"/>
            <p:cNvCxnSpPr/>
            <p:nvPr/>
          </p:nvCxnSpPr>
          <p:spPr>
            <a:xfrm>
              <a:off x="176211" y="1635375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10-конечная звезда 100"/>
          <p:cNvSpPr/>
          <p:nvPr>
            <p:custDataLst>
              <p:tags r:id="rId4"/>
            </p:custDataLst>
          </p:nvPr>
        </p:nvSpPr>
        <p:spPr>
          <a:xfrm>
            <a:off x="2545835" y="209641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14" name="10-конечная звезда 113"/>
          <p:cNvSpPr/>
          <p:nvPr>
            <p:custDataLst>
              <p:tags r:id="rId5"/>
            </p:custDataLst>
          </p:nvPr>
        </p:nvSpPr>
        <p:spPr>
          <a:xfrm>
            <a:off x="3459854" y="3108015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18" name="10-конечная звезда 117"/>
          <p:cNvSpPr/>
          <p:nvPr>
            <p:custDataLst>
              <p:tags r:id="rId6"/>
            </p:custDataLst>
          </p:nvPr>
        </p:nvSpPr>
        <p:spPr>
          <a:xfrm>
            <a:off x="6799347" y="305328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19" name="10-конечная звезда 118"/>
          <p:cNvSpPr/>
          <p:nvPr>
            <p:custDataLst>
              <p:tags r:id="rId7"/>
            </p:custDataLst>
          </p:nvPr>
        </p:nvSpPr>
        <p:spPr>
          <a:xfrm>
            <a:off x="6015763" y="5025990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10-конечная звезда 119"/>
          <p:cNvSpPr/>
          <p:nvPr>
            <p:custDataLst>
              <p:tags r:id="rId8"/>
            </p:custDataLst>
          </p:nvPr>
        </p:nvSpPr>
        <p:spPr>
          <a:xfrm>
            <a:off x="6039285" y="4058614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23" name="10-конечная звезда 122"/>
          <p:cNvSpPr/>
          <p:nvPr>
            <p:custDataLst>
              <p:tags r:id="rId9"/>
            </p:custDataLst>
          </p:nvPr>
        </p:nvSpPr>
        <p:spPr>
          <a:xfrm>
            <a:off x="5996925" y="4364064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37" name="10-конечная звезда 136"/>
          <p:cNvSpPr/>
          <p:nvPr>
            <p:custDataLst>
              <p:tags r:id="rId10"/>
            </p:custDataLst>
          </p:nvPr>
        </p:nvSpPr>
        <p:spPr>
          <a:xfrm>
            <a:off x="6003658" y="4687435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86188" y="5842000"/>
            <a:ext cx="860253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8671" y="4058614"/>
            <a:ext cx="2570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Избыточное количество информации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7651" y="4411559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        </a:t>
            </a:r>
            <a:r>
              <a:rPr lang="ru-RU" sz="800" dirty="0" err="1" smtClean="0"/>
              <a:t>Разностилевое</a:t>
            </a:r>
            <a:r>
              <a:rPr lang="ru-RU" sz="800" dirty="0" smtClean="0"/>
              <a:t> оформление информации,</a:t>
            </a:r>
          </a:p>
          <a:p>
            <a:r>
              <a:rPr lang="ru-RU" sz="800" dirty="0" smtClean="0"/>
              <a:t>отсутствие структуры текста</a:t>
            </a:r>
          </a:p>
          <a:p>
            <a:endParaRPr lang="ru-RU" sz="800" dirty="0" smtClean="0"/>
          </a:p>
          <a:p>
            <a:r>
              <a:rPr lang="ru-RU" sz="800" dirty="0"/>
              <a:t> </a:t>
            </a:r>
            <a:r>
              <a:rPr lang="ru-RU" sz="800" dirty="0" smtClean="0"/>
              <a:t>     Длительное время загрузки нескольких </a:t>
            </a:r>
          </a:p>
          <a:p>
            <a:r>
              <a:rPr lang="ru-RU" sz="800" dirty="0" err="1" smtClean="0"/>
              <a:t>Изображений,файлов</a:t>
            </a:r>
            <a:r>
              <a:rPr lang="ru-RU" sz="800" dirty="0" smtClean="0"/>
              <a:t> с большим </a:t>
            </a:r>
            <a:r>
              <a:rPr lang="ru-RU" sz="800" dirty="0" err="1" smtClean="0"/>
              <a:t>обьемом</a:t>
            </a:r>
            <a:endParaRPr lang="ru-RU" sz="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130826" y="4661858"/>
            <a:ext cx="341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  <a:latin typeface="Arial"/>
              </a:rPr>
              <a:t>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0560" y="5009716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Отправка информации разными</a:t>
            </a:r>
          </a:p>
          <a:p>
            <a:r>
              <a:rPr lang="ru-RU" sz="800" dirty="0" smtClean="0"/>
              <a:t> </a:t>
            </a:r>
            <a:r>
              <a:rPr lang="ru-RU" sz="800" dirty="0" err="1" smtClean="0"/>
              <a:t>мессенджерами</a:t>
            </a:r>
            <a:endParaRPr lang="ru-RU" sz="800" dirty="0" smtClean="0"/>
          </a:p>
          <a:p>
            <a:r>
              <a:rPr lang="ru-RU" sz="800" dirty="0" err="1" smtClean="0"/>
              <a:t>ИТОГО:Время</a:t>
            </a:r>
            <a:r>
              <a:rPr lang="ru-RU" sz="800" dirty="0" smtClean="0"/>
              <a:t> протекания процесса</a:t>
            </a:r>
          </a:p>
          <a:p>
            <a:r>
              <a:rPr lang="ru-RU" sz="800" dirty="0" smtClean="0"/>
              <a:t>(ВВП)-117-190 минут</a:t>
            </a:r>
            <a:endParaRPr lang="ru-RU" sz="800" dirty="0"/>
          </a:p>
        </p:txBody>
      </p:sp>
      <p:sp>
        <p:nvSpPr>
          <p:cNvPr id="81" name="10-конечная звезда 80"/>
          <p:cNvSpPr/>
          <p:nvPr>
            <p:custDataLst>
              <p:tags r:id="rId11"/>
            </p:custDataLst>
          </p:nvPr>
        </p:nvSpPr>
        <p:spPr>
          <a:xfrm>
            <a:off x="1972131" y="524840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56237" name="Picture 23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91" y="101603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9" name="Picture 23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51" y="-26984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5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21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231900" y="259317"/>
            <a:ext cx="6681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Сбор </a:t>
            </a:r>
            <a:r>
              <a:rPr lang="ru-RU" dirty="0" smtClean="0"/>
              <a:t>фактических данных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Производственный </a:t>
            </a:r>
            <a:r>
              <a:rPr lang="ru-RU" dirty="0"/>
              <a:t>анализ №1</a:t>
            </a:r>
            <a:endParaRPr lang="en-US" dirty="0"/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22238" y="1228725"/>
            <a:ext cx="3728026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3893841" y="1228725"/>
            <a:ext cx="494153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75389" y="1292225"/>
            <a:ext cx="491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Анализ </a:t>
            </a:r>
            <a:r>
              <a:rPr lang="ru-RU" sz="1000" b="1" dirty="0" smtClean="0"/>
              <a:t>и решение проблем</a:t>
            </a:r>
            <a:endParaRPr lang="ru-RU" sz="1000" b="1" dirty="0"/>
          </a:p>
        </p:txBody>
      </p:sp>
      <p:cxnSp>
        <p:nvCxnSpPr>
          <p:cNvPr id="141" name="Straight Connector 140"/>
          <p:cNvCxnSpPr>
            <a:cxnSpLocks/>
          </p:cNvCxnSpPr>
          <p:nvPr/>
        </p:nvCxnSpPr>
        <p:spPr>
          <a:xfrm flipH="1">
            <a:off x="3987743" y="2835807"/>
            <a:ext cx="47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122238" y="1228725"/>
            <a:ext cx="3728026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3893841" y="1228725"/>
            <a:ext cx="4941531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246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045974" y="1612900"/>
            <a:ext cx="1347382" cy="173038"/>
            <a:chOff x="915" y="921"/>
            <a:chExt cx="2686" cy="109"/>
          </a:xfrm>
        </p:grpSpPr>
        <p:cxnSp>
          <p:nvCxnSpPr>
            <p:cNvPr id="247" name="AutoShape 249"/>
            <p:cNvCxnSpPr>
              <a:cxnSpLocks noChangeShapeType="1"/>
              <a:stCxn id="248" idx="4"/>
              <a:endCxn id="24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8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Проблема</a:t>
              </a:r>
              <a:endParaRPr lang="ru-RU" sz="1000" b="1" dirty="0"/>
            </a:p>
          </p:txBody>
        </p:sp>
      </p:grpSp>
      <p:grpSp>
        <p:nvGrpSpPr>
          <p:cNvPr id="252" name="Group 1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445017" y="1612901"/>
            <a:ext cx="1589695" cy="173038"/>
            <a:chOff x="915" y="921"/>
            <a:chExt cx="2686" cy="109"/>
          </a:xfrm>
        </p:grpSpPr>
        <p:cxnSp>
          <p:nvCxnSpPr>
            <p:cNvPr id="253" name="AutoShape 249"/>
            <p:cNvCxnSpPr>
              <a:cxnSpLocks noChangeShapeType="1"/>
              <a:stCxn id="254" idx="4"/>
              <a:endCxn id="25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Коренная </a:t>
              </a:r>
              <a:r>
                <a:rPr lang="ru-RU" sz="1000" b="1" dirty="0"/>
                <a:t>причина</a:t>
              </a:r>
            </a:p>
          </p:txBody>
        </p:sp>
      </p:grpSp>
      <p:sp>
        <p:nvSpPr>
          <p:cNvPr id="257" name="Rectangle 2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445018" y="1838465"/>
            <a:ext cx="1318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900" dirty="0" smtClean="0"/>
              <a:t>Не разработанность единого стиля и алгоритма при оформлении текстовой информации</a:t>
            </a:r>
            <a:endParaRPr lang="en-US" sz="900" dirty="0"/>
          </a:p>
        </p:txBody>
      </p:sp>
      <p:grpSp>
        <p:nvGrpSpPr>
          <p:cNvPr id="277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146951" y="1458915"/>
            <a:ext cx="1659042" cy="327026"/>
            <a:chOff x="915" y="824"/>
            <a:chExt cx="2686" cy="206"/>
          </a:xfrm>
        </p:grpSpPr>
        <p:cxnSp>
          <p:nvCxnSpPr>
            <p:cNvPr id="278" name="AutoShape 249"/>
            <p:cNvCxnSpPr>
              <a:cxnSpLocks noChangeShapeType="1"/>
              <a:stCxn id="279" idx="4"/>
              <a:endCxn id="27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Предлагаемые </a:t>
              </a:r>
              <a:r>
                <a:rPr lang="ru-RU" sz="1000" b="1" dirty="0"/>
                <a:t>решения</a:t>
              </a:r>
            </a:p>
          </p:txBody>
        </p:sp>
      </p:grpSp>
      <p:sp>
        <p:nvSpPr>
          <p:cNvPr id="281" name="Rectangle 2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7146951" y="1913662"/>
            <a:ext cx="165904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Печать текста в </a:t>
            </a:r>
            <a:r>
              <a:rPr lang="ru-RU" sz="1000" dirty="0" err="1" smtClean="0">
                <a:solidFill>
                  <a:schemeClr val="dk1"/>
                </a:solidFill>
              </a:rPr>
              <a:t>мессенджере</a:t>
            </a:r>
            <a:r>
              <a:rPr lang="ru-RU" sz="1000" dirty="0" smtClean="0">
                <a:solidFill>
                  <a:schemeClr val="dk1"/>
                </a:solidFill>
              </a:rPr>
              <a:t>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Разработка образца и алгоритма для подготовки новостей различного содержания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Возможность делать электронный вариант новостей на </a:t>
            </a:r>
            <a:r>
              <a:rPr lang="ru-RU" sz="1000" dirty="0" err="1" smtClean="0">
                <a:solidFill>
                  <a:schemeClr val="dk1"/>
                </a:solidFill>
              </a:rPr>
              <a:t>компьютере,телефоне,исходя</a:t>
            </a:r>
            <a:r>
              <a:rPr lang="ru-RU" sz="1000" dirty="0" smtClean="0">
                <a:solidFill>
                  <a:schemeClr val="dk1"/>
                </a:solidFill>
              </a:rPr>
              <a:t> из  требований к техническим характеристикам файлов и изображений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Передача информации по электронной почте.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Разработка шаблона для размещения информации на сайте учреждения(с ограничением редактирования и количества печатных символов.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Передача информации по электронным формам связи</a:t>
            </a:r>
          </a:p>
        </p:txBody>
      </p:sp>
      <p:sp>
        <p:nvSpPr>
          <p:cNvPr id="300" name="10-конечная звезда 299"/>
          <p:cNvSpPr/>
          <p:nvPr>
            <p:custDataLst>
              <p:tags r:id="rId15"/>
            </p:custDataLst>
          </p:nvPr>
        </p:nvSpPr>
        <p:spPr>
          <a:xfrm>
            <a:off x="3844175" y="931887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301" name="Rectangle 2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180724" y="977457"/>
            <a:ext cx="447559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b="1" dirty="0" smtClean="0"/>
              <a:t>- Проблема (нумерация сквозная для всего проекта)</a:t>
            </a:r>
            <a:endParaRPr lang="ru-RU" sz="1000" b="1" dirty="0"/>
          </a:p>
        </p:txBody>
      </p:sp>
      <p:sp>
        <p:nvSpPr>
          <p:cNvPr id="58" name="Text Placeholder 5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63562" y="1552577"/>
            <a:ext cx="5127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0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4629" y="1898273"/>
            <a:ext cx="1042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Длительный процесс подготовки информации</a:t>
            </a:r>
          </a:p>
          <a:p>
            <a:endParaRPr lang="ru-RU" sz="800" dirty="0"/>
          </a:p>
          <a:p>
            <a:r>
              <a:rPr lang="ru-RU" sz="800" dirty="0" smtClean="0"/>
              <a:t>Избыточность информации</a:t>
            </a:r>
          </a:p>
          <a:p>
            <a:endParaRPr lang="ru-RU" sz="800" dirty="0" smtClean="0"/>
          </a:p>
          <a:p>
            <a:r>
              <a:rPr lang="ru-RU" sz="800" dirty="0" smtClean="0"/>
              <a:t>Длительное время загрузки нескольких изображений или файлов с большим </a:t>
            </a:r>
            <a:r>
              <a:rPr lang="ru-RU" sz="800" dirty="0" err="1" smtClean="0"/>
              <a:t>обьемом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err="1" smtClean="0"/>
              <a:t>Разностилевое</a:t>
            </a:r>
            <a:r>
              <a:rPr lang="ru-RU" sz="800" dirty="0" smtClean="0"/>
              <a:t> оформление текстовой информации</a:t>
            </a:r>
          </a:p>
          <a:p>
            <a:r>
              <a:rPr lang="ru-RU" sz="800" dirty="0" smtClean="0"/>
              <a:t>Необходимость своевременного размещения на сайте и в </a:t>
            </a:r>
            <a:r>
              <a:rPr lang="ru-RU" sz="800" dirty="0" err="1" smtClean="0"/>
              <a:t>мессенджерах</a:t>
            </a:r>
            <a:r>
              <a:rPr lang="ru-RU" sz="800" dirty="0" smtClean="0"/>
              <a:t> дошкольного учреждения</a:t>
            </a:r>
            <a:endParaRPr lang="ru-RU" sz="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4902949"/>
              </p:ext>
            </p:extLst>
          </p:nvPr>
        </p:nvGraphicFramePr>
        <p:xfrm>
          <a:off x="158750" y="1552577"/>
          <a:ext cx="3685425" cy="451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238" y="1228725"/>
            <a:ext cx="3728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Мониторинг ВПП по 3-ему и 4-ому этапу процесса</a:t>
            </a:r>
            <a:endParaRPr lang="ru-RU" sz="1100" b="1" dirty="0"/>
          </a:p>
        </p:txBody>
      </p:sp>
      <p:pic>
        <p:nvPicPr>
          <p:cNvPr id="257261" name="Picture 2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3" y="94792"/>
            <a:ext cx="579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263" name="Picture 23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87" y="-33796"/>
            <a:ext cx="84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vnbmKejUmt10.K3YL3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KOVwAeakWxkr.24uX2T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Cll57YEObp5s18bv2P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pzXW._mUiBPuxCmt6.q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RufLuIJkGgT_sGHtlKU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hjWWNEc0ewGGdGIXaId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1tNmua.Um1owxpVwG_Y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6BfV05GE.oeuT4ftazV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ozsL6VSEyR8cSjijzh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zP1O7ykqcS_qg1_gbH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WjwJQwku1gTKJcjPw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jRoWJAzkWkNzht01ZpW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RuqMvCzU6J_d_i9Qvsx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ZfaM.RbkKcScsoHG4GJ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MiEDwQdkiIedb4.q5V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e3GwAPYEyYrq_Vy9pm4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Uso2ko10OlTztYDXHO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zW_I14IEewWb7mhYOr2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xCvv73kmXWmwJPmzr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gf07i30uPIyBVryP8w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v0h80lCkergP1TS9ID.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TuffBCp0Oa4n5WjJZX7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auchMLEkC5P8lSPf5N6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ztDjYlrEe_UGZ51xNMq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BLAl.M6USd8YutBB8dR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eftXcYwEql6vVyUkPdC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PuYnd6IUCfqL2zouvMH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W43ZFqbEaicdRFQj.y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.tvPLofkmY4YJrHIZwl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GmZ8zkUCjEOSHI6tbE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K8TXE4r0u_OO5W3D1Pc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yYEghCMUeVfrV7vNRnF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2ze3PcD02CYW6X8KHX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tM1_7ub0.BsUpyKfdJg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7d_NSa7UefXmW6u.V5N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CRkQ.M1k.6JudT3K5Tm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u7HFn6EOziLv4cuA0G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.1Raiz0kuLpwl1xTPvz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y4TNVq4USmw3utuqdAm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KhumXALkW7KENGOgXW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hprJ01d02bNIW5YwXMV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0qDtNnDkeS0AonmjFA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xQdAXUtkmQXJcbxiYZX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7VbwGCHkq7IRHNpFGWc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sCIQ6TkSf1B5vfGv6j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46OftKf0GReiFhR8WCQ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Qd0U1HbE.rIzL2IdtVv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hKM14q0yHOQeZXkR2P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.5nc3l5kSC9cd5w2UiD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K9ranhRkaiolq1ZsRDx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z1LTx4Q0WnUL3ZSJEcO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XWrSwjPkeHikgDdk9Is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gH6q7wEi0SX1vXemSw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IV9FPSsE664BEJeXjks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kMdMdiN0eNKesYBJRN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hprJ01d02bNIW5YwXMV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eBECKKu0CiH4pHW66yp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j4fkbJLkamvO.1ZioD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qKJtPjCkeE2ZOkJbuF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rIGrA9UESlw1e_KMzT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OAck1voE.CK5IoRXYue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AixIiEVUmrDsdIqgnZ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kshJgkkOVZ7uBPSoc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DdXss4JUCyu1jl2eYO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v4sr1LN0.Z.GsVSdLlh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hUDLtip06v4cKOddQc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ZzIW6o50uEmm6KknYoD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C12eqt6UW1bxc.YxWQ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maQmGKqki0lHDCr96g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Pds0ADaUaIyuLz510y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0E7luNRk20NPgw.bpW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G5T1f83E6uu7TAuTxTl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QqX3_LEU6KgdnQ6efy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8D_gTw6UKtxRg1EO8r5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Vs62wGVEyaRBMauPSIz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eLNBCy.kG3JrT5DqZ.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lmKg5AxU.LDehB7LtY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ZPdG6YkuJgxwlMvy5w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3itwUhz0WM6gDYF_.3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C6Xl8PTE.zEo.wlPuf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3itS6wRE21ktyTo.Lad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S.Mg9GCkSNKqepbQAn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kq0voYL0ebyw5kRqKD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kC5DV5t0qVY6xQecYrT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ZGkOSLVkWRnbrMQmwSe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RKy8PEX0ueqC_uQQrp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AjehUIMESv1B6lLIycj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Km3Gmd_ESHE_Xt7yv5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pO8UMsPUO3DshXNQS0g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O4GB1tbEuthL75zugO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.MNde9TkGy9hN2Csbgq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PvLAqJ5U65zN7TquIK6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rsi4sneEeetxK7h87Me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PZj2c2EECmpK2h4f0D5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dwlH0dQUSlDZu9Mge6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XuwC1x7UGscQc6UAXks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NI5PGkxEWBbeIdceny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5Sx4_AIE2p61eE6tVP6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k.vNop6katmDefWJQL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W.dutQ00.xJC4Rv4NB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XoowXWk0CT1Ry7JlHgE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0ZOJgkekaEemZyH_vC8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ZBsqpaXkGq.pFSwQJgC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FzZuXz10Wsv.ZFITA3r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hBGriNXkST_KsGVoeH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0wsDkwSEquLWmZSTRKY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U0Qsgql0She2_MwT42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3DU8.kqEeUk1VMhZc_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gu81FKQ0ee7GfZhzZS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XPMlwQg0i8Kn0b9tgR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dhIfBa0O10n9g5inV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K64xI2IESmbzdKwujNh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NL2LvDA0iy0zD7HrH6w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2dkpLVOke4rUltL_keZ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tTMSM5DEi9_XWh12hmc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.jF9I0bU6MDvbEvP05S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iwjHFu9UuLsDLohM07M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ZHhchGxU6laWnaAZsny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a5_EwqAkKLNjAbxDihp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nh3cJHskei6MJaSK.2OA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39273</TotalTime>
  <Words>3831</Words>
  <Application>Microsoft Office PowerPoint</Application>
  <PresentationFormat>Произвольный</PresentationFormat>
  <Paragraphs>894</Paragraphs>
  <Slides>30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think-cell Slide</vt:lpstr>
      <vt:lpstr>Презентация PowerPoint</vt:lpstr>
      <vt:lpstr>Карточка ПСР-проекта МБДОУ Д/с №61«Оптимизация процесса размещения информации на сайте, в мессенджере и социальных сетях МБДОУ Д/с №61 комбинированного вида»</vt:lpstr>
      <vt:lpstr>Команда проекта: «Оптимизация  процесса размещения новостей на сайте,в мессенджерах и социальных сетях МБДОУ Детский сад № 61 комбинированного вида»</vt:lpstr>
      <vt:lpstr>Анкетирование № 1 заказчиков процесса  «Оптимизация  процесса размещения информации на сайте, в мессенджерах и социальных сетях МБДОУ Детский сад №61 комбинированного вида»</vt:lpstr>
      <vt:lpstr>График этапов проекта: «Оптимизация процесса размещения новостей на сайте, в мессенджерах и социальных сетях МБДОУ Детский сад №61 комбинированного вида»</vt:lpstr>
      <vt:lpstr>План стартового совещания по проекту «Оптимизация процесса размещения информации на сайте, в мессенджерах и социальных сетях МБДОУ Д/с №61 комбинированного вида»</vt:lpstr>
      <vt:lpstr>ОРГАНИЗАЦИЯ ИНФОРМАЦИОННОГО СТЕНДА ПРОЕКТА  «Оптимизация процесса размещения информации на сайте, в мессенджерах и социальных сетях МБДОУ Д/с №61 комбинированного вида»</vt:lpstr>
      <vt:lpstr>Карта текущего состояния процесса « Оптимизация процесса размещения новостей на сайте, в мессенджерах и социальных сетях МБДОУ Детский сад № 61 комбинированного вида»</vt:lpstr>
      <vt:lpstr>Презентация PowerPoint</vt:lpstr>
      <vt:lpstr>ПРОЕКТ «Оптимизация процесса размещения новостей на сайте, в мессенджерах и социальных сетях МБДОУ Детский сад №61 комбинированного вида» </vt:lpstr>
      <vt:lpstr>Презентация PowerPoint</vt:lpstr>
      <vt:lpstr>Мониторинг достигнутых результатов. Производственный анализ №2</vt:lpstr>
      <vt:lpstr>ПРОЕКТ «Оптимизация процесса размещения новостей на сайте, в мессенджерах и социальных сетях МБДОУ Детский сад №61 комбинированного вида» </vt:lpstr>
      <vt:lpstr>Презентация PowerPoint</vt:lpstr>
      <vt:lpstr>Анализ влияния предлагаемых решений, определение рисков</vt:lpstr>
      <vt:lpstr>  План совещания по защите подходов  внедрения по проекту  «Оптимизация процесса размещения новостей на сайте, в мессенджерах и социальных сетях МБДОУ Детский сад №61 комбинированного вида» </vt:lpstr>
      <vt:lpstr>План мероприятий по проекту «Оптимизация процесса размещения информации на сайте, в мессенджерах и социальных сетях МБДОУ Детский сад №61 комбинированного вида»</vt:lpstr>
      <vt:lpstr>Анкетирование №2 заказчиков по процессу  «Оптимизация  процесса размещения новостей на сайте, в мессенджерах и социальных сетях МБДОУ Детский сад №61 комбинированого вида»»</vt:lpstr>
      <vt:lpstr>Реализация проекта «Оптимизация процесса размещения новостей на сайте, мессенджерах и социальных сетях МБДОУ Детский сад №61 комбинированного вида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</vt:lpstr>
      <vt:lpstr>ПРОЕКТ «Оптимизация процесса размещения новостей на сайте, в мессенджерах и социальных сетях МБДОУ Детский сад № 61 комбинированного вида»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вида» </vt:lpstr>
      <vt:lpstr>ПРОЕКТ «Оптимизация процесса размещения новостей на сайте,в мессенджерах и социальных сетях МБДОУ Детский сад №61 комбинированного вида.»</vt:lpstr>
      <vt:lpstr>(Чек-лист качества ПСР-проекта из методики РППК) Оценка результатов проекта и проведение завершающего совещания </vt:lpstr>
      <vt:lpstr>Оценка результатов проекта и проведение завершающего совещания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admin</cp:lastModifiedBy>
  <cp:revision>2246</cp:revision>
  <cp:lastPrinted>2023-09-11T12:58:03Z</cp:lastPrinted>
  <dcterms:created xsi:type="dcterms:W3CDTF">2014-11-19T15:14:37Z</dcterms:created>
  <dcterms:modified xsi:type="dcterms:W3CDTF">2023-10-30T10:57:05Z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