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5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668" r:id="rId2"/>
    <p:sldMasterId id="2147483674" r:id="rId3"/>
    <p:sldMasterId id="2147483677" r:id="rId4"/>
    <p:sldMasterId id="2147483683" r:id="rId5"/>
    <p:sldMasterId id="2147483689" r:id="rId6"/>
    <p:sldMasterId id="2147483695" r:id="rId7"/>
    <p:sldMasterId id="2147483699" r:id="rId8"/>
    <p:sldMasterId id="2147483705" r:id="rId9"/>
    <p:sldMasterId id="2147483709" r:id="rId10"/>
  </p:sldMasterIdLst>
  <p:notesMasterIdLst>
    <p:notesMasterId r:id="rId43"/>
  </p:notesMasterIdLst>
  <p:handoutMasterIdLst>
    <p:handoutMasterId r:id="rId44"/>
  </p:handoutMasterIdLst>
  <p:sldIdLst>
    <p:sldId id="560" r:id="rId11"/>
    <p:sldId id="561" r:id="rId12"/>
    <p:sldId id="531" r:id="rId13"/>
    <p:sldId id="529" r:id="rId14"/>
    <p:sldId id="553" r:id="rId15"/>
    <p:sldId id="532" r:id="rId16"/>
    <p:sldId id="533" r:id="rId17"/>
    <p:sldId id="534" r:id="rId18"/>
    <p:sldId id="559" r:id="rId19"/>
    <p:sldId id="535" r:id="rId20"/>
    <p:sldId id="536" r:id="rId21"/>
    <p:sldId id="558" r:id="rId22"/>
    <p:sldId id="537" r:id="rId23"/>
    <p:sldId id="538" r:id="rId24"/>
    <p:sldId id="552" r:id="rId25"/>
    <p:sldId id="539" r:id="rId26"/>
    <p:sldId id="540" r:id="rId27"/>
    <p:sldId id="562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55" r:id="rId39"/>
    <p:sldId id="557" r:id="rId40"/>
    <p:sldId id="556" r:id="rId41"/>
    <p:sldId id="563" r:id="rId42"/>
  </p:sldIdLst>
  <p:sldSz cx="8961438" cy="6721475"/>
  <p:notesSz cx="6797675" cy="9926638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E9A3"/>
    <a:srgbClr val="BCDAFA"/>
    <a:srgbClr val="FFCC99"/>
    <a:srgbClr val="B6DF89"/>
    <a:srgbClr val="FF9999"/>
    <a:srgbClr val="3477BA"/>
    <a:srgbClr val="E1EBF7"/>
    <a:srgbClr val="D4DEE8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9" autoAdjust="0"/>
    <p:restoredTop sz="97218" autoAdjust="0"/>
  </p:normalViewPr>
  <p:slideViewPr>
    <p:cSldViewPr snapToGrid="0" snapToObjects="1">
      <p:cViewPr>
        <p:scale>
          <a:sx n="82" d="100"/>
          <a:sy n="82" d="100"/>
        </p:scale>
        <p:origin x="-1578" y="-342"/>
      </p:cViewPr>
      <p:guideLst>
        <p:guide orient="horz"/>
        <p:guide pos="1851"/>
        <p:guide pos="62"/>
      </p:guideLst>
    </p:cSldViewPr>
  </p:slideViewPr>
  <p:outlineViewPr>
    <p:cViewPr>
      <p:scale>
        <a:sx n="33" d="100"/>
        <a:sy n="33" d="100"/>
      </p:scale>
      <p:origin x="48" y="2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552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07885793361689"/>
          <c:y val="3.4774231579842135E-2"/>
          <c:w val="0.71144169261347068"/>
          <c:h val="0.3917606330781985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Дети одеваются на прогулку</c:v>
                </c:pt>
                <c:pt idx="1">
                  <c:v>Дети одевают верхнюю одежду, обуваются</c:v>
                </c:pt>
                <c:pt idx="2">
                  <c:v>Дети выходят на улицу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Дети одеваются на прогулку</c:v>
                </c:pt>
                <c:pt idx="1">
                  <c:v>Дети одевают верхнюю одежду, обуваются</c:v>
                </c:pt>
                <c:pt idx="2">
                  <c:v>Дети выходят на улицу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Дети одеваются на прогулку</c:v>
                </c:pt>
                <c:pt idx="1">
                  <c:v>Дети одевают верхнюю одежду, обуваются</c:v>
                </c:pt>
                <c:pt idx="2">
                  <c:v>Дети выходят на улицу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85984"/>
        <c:axId val="36187520"/>
        <c:axId val="0"/>
      </c:bar3DChart>
      <c:catAx>
        <c:axId val="3618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187520"/>
        <c:crosses val="autoZero"/>
        <c:auto val="1"/>
        <c:lblAlgn val="ctr"/>
        <c:lblOffset val="100"/>
        <c:noMultiLvlLbl val="0"/>
      </c:catAx>
      <c:valAx>
        <c:axId val="3618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18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07885793361689"/>
          <c:y val="3.4774231579842135E-2"/>
          <c:w val="0.71144169261347068"/>
          <c:h val="0.3917606330781985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Дети одеваются на прогулку</c:v>
                </c:pt>
                <c:pt idx="1">
                  <c:v>Дети одевают верхнюю одежду, обуваются</c:v>
                </c:pt>
                <c:pt idx="2">
                  <c:v>Дети выходят на улицу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Дети одеваются на прогулку</c:v>
                </c:pt>
                <c:pt idx="1">
                  <c:v>Дети одевают верхнюю одежду, обуваются</c:v>
                </c:pt>
                <c:pt idx="2">
                  <c:v>Дети выходят на улицу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Дети одеваются на прогулку</c:v>
                </c:pt>
                <c:pt idx="1">
                  <c:v>Дети одевают верхнюю одежду, обуваются</c:v>
                </c:pt>
                <c:pt idx="2">
                  <c:v>Дети выходят на улицу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466880"/>
        <c:axId val="127337600"/>
        <c:axId val="0"/>
      </c:bar3DChart>
      <c:catAx>
        <c:axId val="1274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337600"/>
        <c:crosses val="autoZero"/>
        <c:auto val="1"/>
        <c:lblAlgn val="ctr"/>
        <c:lblOffset val="100"/>
        <c:noMultiLvlLbl val="0"/>
      </c:catAx>
      <c:valAx>
        <c:axId val="12733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46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улучшений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0.15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улучшений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Лист1!$A$2:$A$4</c:f>
              <c:strCache>
                <c:ptCount val="3"/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1.1000000000000001</c:v>
                </c:pt>
                <c:pt idx="1">
                  <c:v>0.5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0.20837</cdr:x>
      <cdr:y>0.62357</cdr:y>
    </cdr:from>
    <cdr:to>
      <cdr:x>0.48863</cdr:x>
      <cdr:y>0.86256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9154" y="1750454"/>
          <a:ext cx="926931" cy="670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26 минут</a:t>
          </a:r>
          <a:endParaRPr lang="ru-RU" dirty="0"/>
        </a:p>
      </cdr:txBody>
    </cdr:sp>
  </cdr:relSizeAnchor>
  <cdr:relSizeAnchor xmlns:cdr="http://schemas.openxmlformats.org/drawingml/2006/chartDrawing">
    <cdr:from>
      <cdr:x>0.54097</cdr:x>
      <cdr:y>0.54715</cdr:y>
    </cdr:from>
    <cdr:to>
      <cdr:x>0.84097</cdr:x>
      <cdr:y>0.69332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9197" y="1535928"/>
          <a:ext cx="992220" cy="41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94 минуты</a:t>
          </a:r>
          <a:endParaRPr lang="ru-RU" dirty="0"/>
        </a:p>
      </cdr:txBody>
    </cdr:sp>
  </cdr:relSizeAnchor>
  <cdr:relSizeAnchor xmlns:cdr="http://schemas.openxmlformats.org/drawingml/2006/chartDrawing">
    <cdr:from>
      <cdr:x>0.2699</cdr:x>
      <cdr:y>0.36667</cdr:y>
    </cdr:from>
    <cdr:to>
      <cdr:x>0.56107</cdr:x>
      <cdr:y>0.48306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2667" y="1029308"/>
          <a:ext cx="963015" cy="326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100 %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0.56349</cdr:x>
      <cdr:y>0.52716</cdr:y>
    </cdr:from>
    <cdr:to>
      <cdr:x>0.90407</cdr:x>
      <cdr:y>0.71698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8970" y="1452733"/>
          <a:ext cx="924124" cy="523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76 минут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0713"/>
            <a:ext cx="5824538" cy="436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1" y="5333978"/>
            <a:ext cx="5792746" cy="122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3" y="9546569"/>
            <a:ext cx="539268" cy="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6" y="110917"/>
            <a:ext cx="65" cy="1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3CA1-C17F-4EA8-A35A-4503060D3D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5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471" y="5333979"/>
            <a:ext cx="5792746" cy="245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48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6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00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1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870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2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Last Modified 12.30.2014 4:54 PM Russia TZ 2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Printed 12.5.2014 2:43 AM Russia TZ 2 Standard Time</a:t>
            </a:r>
            <a:endParaRPr lang="ru-RU" sz="900" dirty="0" smtClean="0"/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6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123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122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26882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04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55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5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2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926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7310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72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877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354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213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5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421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5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180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9081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61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547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86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814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725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9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856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71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124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8973089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7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4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81" y="2077143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343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5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421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2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84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6078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57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318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10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8670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92694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05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077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900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795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53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20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571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7377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5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077137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96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185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97064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32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94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3.vml"/><Relationship Id="rId11" Type="http://schemas.openxmlformats.org/officeDocument/2006/relationships/image" Target="../media/image3.png"/><Relationship Id="rId5" Type="http://schemas.openxmlformats.org/officeDocument/2006/relationships/theme" Target="../theme/them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1.xml"/><Relationship Id="rId7" Type="http://schemas.openxmlformats.org/officeDocument/2006/relationships/vmlDrawing" Target="../drawings/vmlDrawing7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6.xml"/><Relationship Id="rId7" Type="http://schemas.openxmlformats.org/officeDocument/2006/relationships/vmlDrawing" Target="../drawings/vmlDrawing9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9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21.xml"/><Relationship Id="rId7" Type="http://schemas.openxmlformats.org/officeDocument/2006/relationships/vmlDrawing" Target="../drawings/vmlDrawing11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oleObject" Target="../embeddings/oleObject1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10" Type="http://schemas.openxmlformats.org/officeDocument/2006/relationships/image" Target="../media/image3.png"/><Relationship Id="rId4" Type="http://schemas.openxmlformats.org/officeDocument/2006/relationships/theme" Target="../theme/theme7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29.xml"/><Relationship Id="rId7" Type="http://schemas.openxmlformats.org/officeDocument/2006/relationships/vmlDrawing" Target="../drawings/vmlDrawing15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15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10" Type="http://schemas.openxmlformats.org/officeDocument/2006/relationships/image" Target="../media/image3.png"/><Relationship Id="rId4" Type="http://schemas.openxmlformats.org/officeDocument/2006/relationships/theme" Target="../theme/theme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01545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Last Modified 12.30.2014 4:54 PM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Printed 12.5.2014 2:43 AM Russia TZ 2 Standard Time</a:t>
            </a:r>
            <a:endParaRPr lang="ru-RU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100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39938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8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6722950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5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43284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6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676954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883476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420648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4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907414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3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267600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016088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oleObject" Target="../embeddings/oleObject26.bin"/><Relationship Id="rId3" Type="http://schemas.openxmlformats.org/officeDocument/2006/relationships/tags" Target="../tags/tag157.xml"/><Relationship Id="rId21" Type="http://schemas.openxmlformats.org/officeDocument/2006/relationships/image" Target="../media/image17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156.xml"/><Relationship Id="rId16" Type="http://schemas.openxmlformats.org/officeDocument/2006/relationships/slideLayout" Target="../slideLayouts/slideLayout22.xml"/><Relationship Id="rId20" Type="http://schemas.openxmlformats.org/officeDocument/2006/relationships/chart" Target="../charts/chart1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image" Target="../media/image27.emf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71.xml"/><Relationship Id="rId7" Type="http://schemas.openxmlformats.org/officeDocument/2006/relationships/image" Target="../media/image29.emf"/><Relationship Id="rId2" Type="http://schemas.openxmlformats.org/officeDocument/2006/relationships/tags" Target="../tags/tag17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tags" Target="../tags/tag17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7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oleObject" Target="../embeddings/oleObject29.bin"/><Relationship Id="rId3" Type="http://schemas.openxmlformats.org/officeDocument/2006/relationships/tags" Target="../tags/tag176.xml"/><Relationship Id="rId21" Type="http://schemas.openxmlformats.org/officeDocument/2006/relationships/image" Target="../media/image18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175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9.v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10" Type="http://schemas.openxmlformats.org/officeDocument/2006/relationships/tags" Target="../tags/tag183.xml"/><Relationship Id="rId19" Type="http://schemas.openxmlformats.org/officeDocument/2006/relationships/image" Target="../media/image27.emf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7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tags" Target="../tags/tag22.xml"/><Relationship Id="rId16" Type="http://schemas.openxmlformats.org/officeDocument/2006/relationships/image" Target="../media/image26.jpe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emf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18.png"/><Relationship Id="rId7" Type="http://schemas.openxmlformats.org/officeDocument/2006/relationships/image" Target="../media/image7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27.emf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oleObject" Target="../embeddings/oleObject22.bin"/><Relationship Id="rId2" Type="http://schemas.openxmlformats.org/officeDocument/2006/relationships/tags" Target="../tags/tag23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22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22.xml"/><Relationship Id="rId10" Type="http://schemas.openxmlformats.org/officeDocument/2006/relationships/tags" Target="../tags/tag31.xml"/><Relationship Id="rId19" Type="http://schemas.openxmlformats.org/officeDocument/2006/relationships/image" Target="../media/image17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60.xml"/><Relationship Id="rId21" Type="http://schemas.openxmlformats.org/officeDocument/2006/relationships/tags" Target="../tags/tag55.xml"/><Relationship Id="rId42" Type="http://schemas.openxmlformats.org/officeDocument/2006/relationships/tags" Target="../tags/tag76.xml"/><Relationship Id="rId47" Type="http://schemas.openxmlformats.org/officeDocument/2006/relationships/tags" Target="../tags/tag81.xml"/><Relationship Id="rId63" Type="http://schemas.openxmlformats.org/officeDocument/2006/relationships/tags" Target="../tags/tag97.xml"/><Relationship Id="rId68" Type="http://schemas.openxmlformats.org/officeDocument/2006/relationships/tags" Target="../tags/tag102.xml"/><Relationship Id="rId84" Type="http://schemas.openxmlformats.org/officeDocument/2006/relationships/tags" Target="../tags/tag118.xml"/><Relationship Id="rId89" Type="http://schemas.openxmlformats.org/officeDocument/2006/relationships/tags" Target="../tags/tag123.xml"/><Relationship Id="rId7" Type="http://schemas.openxmlformats.org/officeDocument/2006/relationships/tags" Target="../tags/tag41.xml"/><Relationship Id="rId71" Type="http://schemas.openxmlformats.org/officeDocument/2006/relationships/tags" Target="../tags/tag105.xml"/><Relationship Id="rId92" Type="http://schemas.openxmlformats.org/officeDocument/2006/relationships/tags" Target="../tags/tag126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9" Type="http://schemas.openxmlformats.org/officeDocument/2006/relationships/tags" Target="../tags/tag63.xml"/><Relationship Id="rId107" Type="http://schemas.openxmlformats.org/officeDocument/2006/relationships/image" Target="../media/image17.png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tags" Target="../tags/tag71.xml"/><Relationship Id="rId40" Type="http://schemas.openxmlformats.org/officeDocument/2006/relationships/tags" Target="../tags/tag74.xml"/><Relationship Id="rId45" Type="http://schemas.openxmlformats.org/officeDocument/2006/relationships/tags" Target="../tags/tag79.xml"/><Relationship Id="rId53" Type="http://schemas.openxmlformats.org/officeDocument/2006/relationships/tags" Target="../tags/tag87.xml"/><Relationship Id="rId58" Type="http://schemas.openxmlformats.org/officeDocument/2006/relationships/tags" Target="../tags/tag92.xml"/><Relationship Id="rId66" Type="http://schemas.openxmlformats.org/officeDocument/2006/relationships/tags" Target="../tags/tag100.xml"/><Relationship Id="rId74" Type="http://schemas.openxmlformats.org/officeDocument/2006/relationships/tags" Target="../tags/tag108.xml"/><Relationship Id="rId79" Type="http://schemas.openxmlformats.org/officeDocument/2006/relationships/tags" Target="../tags/tag113.xml"/><Relationship Id="rId87" Type="http://schemas.openxmlformats.org/officeDocument/2006/relationships/tags" Target="../tags/tag121.xml"/><Relationship Id="rId102" Type="http://schemas.openxmlformats.org/officeDocument/2006/relationships/tags" Target="../tags/tag136.xml"/><Relationship Id="rId5" Type="http://schemas.openxmlformats.org/officeDocument/2006/relationships/tags" Target="../tags/tag39.xml"/><Relationship Id="rId61" Type="http://schemas.openxmlformats.org/officeDocument/2006/relationships/tags" Target="../tags/tag95.xml"/><Relationship Id="rId82" Type="http://schemas.openxmlformats.org/officeDocument/2006/relationships/tags" Target="../tags/tag116.xml"/><Relationship Id="rId90" Type="http://schemas.openxmlformats.org/officeDocument/2006/relationships/tags" Target="../tags/tag124.xml"/><Relationship Id="rId95" Type="http://schemas.openxmlformats.org/officeDocument/2006/relationships/tags" Target="../tags/tag129.xml"/><Relationship Id="rId19" Type="http://schemas.openxmlformats.org/officeDocument/2006/relationships/tags" Target="../tags/tag5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tags" Target="../tags/tag69.xml"/><Relationship Id="rId43" Type="http://schemas.openxmlformats.org/officeDocument/2006/relationships/tags" Target="../tags/tag77.xml"/><Relationship Id="rId48" Type="http://schemas.openxmlformats.org/officeDocument/2006/relationships/tags" Target="../tags/tag82.xml"/><Relationship Id="rId56" Type="http://schemas.openxmlformats.org/officeDocument/2006/relationships/tags" Target="../tags/tag90.xml"/><Relationship Id="rId64" Type="http://schemas.openxmlformats.org/officeDocument/2006/relationships/tags" Target="../tags/tag98.xml"/><Relationship Id="rId69" Type="http://schemas.openxmlformats.org/officeDocument/2006/relationships/tags" Target="../tags/tag103.xml"/><Relationship Id="rId77" Type="http://schemas.openxmlformats.org/officeDocument/2006/relationships/tags" Target="../tags/tag111.xml"/><Relationship Id="rId100" Type="http://schemas.openxmlformats.org/officeDocument/2006/relationships/tags" Target="../tags/tag134.xml"/><Relationship Id="rId105" Type="http://schemas.openxmlformats.org/officeDocument/2006/relationships/oleObject" Target="../embeddings/oleObject23.bin"/><Relationship Id="rId8" Type="http://schemas.openxmlformats.org/officeDocument/2006/relationships/tags" Target="../tags/tag42.xml"/><Relationship Id="rId51" Type="http://schemas.openxmlformats.org/officeDocument/2006/relationships/tags" Target="../tags/tag85.xml"/><Relationship Id="rId72" Type="http://schemas.openxmlformats.org/officeDocument/2006/relationships/tags" Target="../tags/tag106.xml"/><Relationship Id="rId80" Type="http://schemas.openxmlformats.org/officeDocument/2006/relationships/tags" Target="../tags/tag114.xml"/><Relationship Id="rId85" Type="http://schemas.openxmlformats.org/officeDocument/2006/relationships/tags" Target="../tags/tag119.xml"/><Relationship Id="rId93" Type="http://schemas.openxmlformats.org/officeDocument/2006/relationships/tags" Target="../tags/tag127.xml"/><Relationship Id="rId98" Type="http://schemas.openxmlformats.org/officeDocument/2006/relationships/tags" Target="../tags/tag132.xml"/><Relationship Id="rId3" Type="http://schemas.openxmlformats.org/officeDocument/2006/relationships/tags" Target="../tags/tag37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tags" Target="../tags/tag72.xml"/><Relationship Id="rId46" Type="http://schemas.openxmlformats.org/officeDocument/2006/relationships/tags" Target="../tags/tag80.xml"/><Relationship Id="rId59" Type="http://schemas.openxmlformats.org/officeDocument/2006/relationships/tags" Target="../tags/tag93.xml"/><Relationship Id="rId67" Type="http://schemas.openxmlformats.org/officeDocument/2006/relationships/tags" Target="../tags/tag101.xml"/><Relationship Id="rId103" Type="http://schemas.openxmlformats.org/officeDocument/2006/relationships/tags" Target="../tags/tag137.xml"/><Relationship Id="rId108" Type="http://schemas.openxmlformats.org/officeDocument/2006/relationships/image" Target="../media/image18.png"/><Relationship Id="rId20" Type="http://schemas.openxmlformats.org/officeDocument/2006/relationships/tags" Target="../tags/tag54.xml"/><Relationship Id="rId41" Type="http://schemas.openxmlformats.org/officeDocument/2006/relationships/tags" Target="../tags/tag75.xml"/><Relationship Id="rId54" Type="http://schemas.openxmlformats.org/officeDocument/2006/relationships/tags" Target="../tags/tag88.xml"/><Relationship Id="rId62" Type="http://schemas.openxmlformats.org/officeDocument/2006/relationships/tags" Target="../tags/tag96.xml"/><Relationship Id="rId70" Type="http://schemas.openxmlformats.org/officeDocument/2006/relationships/tags" Target="../tags/tag104.xml"/><Relationship Id="rId75" Type="http://schemas.openxmlformats.org/officeDocument/2006/relationships/tags" Target="../tags/tag109.xml"/><Relationship Id="rId83" Type="http://schemas.openxmlformats.org/officeDocument/2006/relationships/tags" Target="../tags/tag117.xml"/><Relationship Id="rId88" Type="http://schemas.openxmlformats.org/officeDocument/2006/relationships/tags" Target="../tags/tag122.xml"/><Relationship Id="rId91" Type="http://schemas.openxmlformats.org/officeDocument/2006/relationships/tags" Target="../tags/tag125.xml"/><Relationship Id="rId96" Type="http://schemas.openxmlformats.org/officeDocument/2006/relationships/tags" Target="../tags/tag13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40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tags" Target="../tags/tag70.xml"/><Relationship Id="rId49" Type="http://schemas.openxmlformats.org/officeDocument/2006/relationships/tags" Target="../tags/tag83.xml"/><Relationship Id="rId57" Type="http://schemas.openxmlformats.org/officeDocument/2006/relationships/tags" Target="../tags/tag91.xml"/><Relationship Id="rId106" Type="http://schemas.openxmlformats.org/officeDocument/2006/relationships/image" Target="../media/image27.emf"/><Relationship Id="rId10" Type="http://schemas.openxmlformats.org/officeDocument/2006/relationships/tags" Target="../tags/tag44.xml"/><Relationship Id="rId31" Type="http://schemas.openxmlformats.org/officeDocument/2006/relationships/tags" Target="../tags/tag65.xml"/><Relationship Id="rId44" Type="http://schemas.openxmlformats.org/officeDocument/2006/relationships/tags" Target="../tags/tag78.xml"/><Relationship Id="rId52" Type="http://schemas.openxmlformats.org/officeDocument/2006/relationships/tags" Target="../tags/tag86.xml"/><Relationship Id="rId60" Type="http://schemas.openxmlformats.org/officeDocument/2006/relationships/tags" Target="../tags/tag94.xml"/><Relationship Id="rId65" Type="http://schemas.openxmlformats.org/officeDocument/2006/relationships/tags" Target="../tags/tag99.xml"/><Relationship Id="rId73" Type="http://schemas.openxmlformats.org/officeDocument/2006/relationships/tags" Target="../tags/tag107.xml"/><Relationship Id="rId78" Type="http://schemas.openxmlformats.org/officeDocument/2006/relationships/tags" Target="../tags/tag112.xml"/><Relationship Id="rId81" Type="http://schemas.openxmlformats.org/officeDocument/2006/relationships/tags" Target="../tags/tag115.xml"/><Relationship Id="rId86" Type="http://schemas.openxmlformats.org/officeDocument/2006/relationships/tags" Target="../tags/tag120.xml"/><Relationship Id="rId94" Type="http://schemas.openxmlformats.org/officeDocument/2006/relationships/tags" Target="../tags/tag128.xml"/><Relationship Id="rId99" Type="http://schemas.openxmlformats.org/officeDocument/2006/relationships/tags" Target="../tags/tag133.xml"/><Relationship Id="rId101" Type="http://schemas.openxmlformats.org/officeDocument/2006/relationships/tags" Target="../tags/tag135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9" Type="http://schemas.openxmlformats.org/officeDocument/2006/relationships/tags" Target="../tags/tag73.xml"/><Relationship Id="rId34" Type="http://schemas.openxmlformats.org/officeDocument/2006/relationships/tags" Target="../tags/tag68.xml"/><Relationship Id="rId50" Type="http://schemas.openxmlformats.org/officeDocument/2006/relationships/tags" Target="../tags/tag84.xml"/><Relationship Id="rId55" Type="http://schemas.openxmlformats.org/officeDocument/2006/relationships/tags" Target="../tags/tag89.xml"/><Relationship Id="rId76" Type="http://schemas.openxmlformats.org/officeDocument/2006/relationships/tags" Target="../tags/tag110.xml"/><Relationship Id="rId97" Type="http://schemas.openxmlformats.org/officeDocument/2006/relationships/tags" Target="../tags/tag131.xml"/><Relationship Id="rId104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tags" Target="../tags/tag13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7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30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image" Target="../media/image18.png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notesSlide" Target="../notesSlides/notesSlide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image" Target="../media/image17.pn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image" Target="../media/image29.emf"/><Relationship Id="rId10" Type="http://schemas.openxmlformats.org/officeDocument/2006/relationships/tags" Target="../tags/tag147.xml"/><Relationship Id="rId19" Type="http://schemas.openxmlformats.org/officeDocument/2006/relationships/slideLayout" Target="../slideLayouts/slideLayout20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182" y="4441463"/>
            <a:ext cx="6486142" cy="1216325"/>
          </a:xfrm>
          <a:prstGeom prst="rect">
            <a:avLst/>
          </a:prstGeom>
          <a:noFill/>
        </p:spPr>
        <p:txBody>
          <a:bodyPr wrap="square" lIns="76800" tIns="38401" rIns="76800" bIns="38401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Оптимизация процесса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сбора детей на прогулку с помощью алгоритмов » 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6" name="Picture 2" descr="Coat of arms of Oryol Oblast (large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909" y="976457"/>
            <a:ext cx="663823" cy="11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81182" y="2138369"/>
            <a:ext cx="1547276" cy="446884"/>
          </a:xfrm>
          <a:prstGeom prst="rect">
            <a:avLst/>
          </a:prstGeom>
        </p:spPr>
        <p:txBody>
          <a:bodyPr wrap="none" lIns="76800" tIns="38401" rIns="76800" bIns="38401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45150" y="2223007"/>
            <a:ext cx="2506118" cy="277607"/>
          </a:xfrm>
          <a:prstGeom prst="rect">
            <a:avLst/>
          </a:prstGeom>
        </p:spPr>
        <p:txBody>
          <a:bodyPr lIns="76800" tIns="38401" rIns="76800" bIns="38401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города Орла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6732" y="5998502"/>
            <a:ext cx="4457240" cy="308384"/>
          </a:xfrm>
          <a:prstGeom prst="rect">
            <a:avLst/>
          </a:prstGeom>
          <a:noFill/>
        </p:spPr>
        <p:txBody>
          <a:bodyPr wrap="none" lIns="76800" tIns="38401" rIns="76800" bIns="38401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03.04.2024 - 31.10.2024гг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733" y="3615880"/>
            <a:ext cx="6965200" cy="600772"/>
          </a:xfrm>
          <a:prstGeom prst="rect">
            <a:avLst/>
          </a:prstGeom>
          <a:noFill/>
        </p:spPr>
        <p:txBody>
          <a:bodyPr wrap="square" lIns="76800" tIns="38401" rIns="76800" bIns="38401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61 комбинированного вида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2734" y="2915415"/>
            <a:ext cx="4050254" cy="691562"/>
          </a:xfrm>
          <a:prstGeom prst="rect">
            <a:avLst/>
          </a:prstGeom>
        </p:spPr>
        <p:txBody>
          <a:bodyPr wrap="square" lIns="75273" tIns="37637" rIns="75273" bIns="37637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Орловской области «Эффективный регион»</a:t>
            </a:r>
          </a:p>
        </p:txBody>
      </p:sp>
      <p:pic>
        <p:nvPicPr>
          <p:cNvPr id="11" name="Picture 2" descr="C:\Users\User\Downloads\Логотип проекта мелки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47" y="685667"/>
            <a:ext cx="1402642" cy="22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665" y="1119220"/>
            <a:ext cx="595088" cy="10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21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7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4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231900" y="259317"/>
            <a:ext cx="66811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Сбор </a:t>
            </a:r>
            <a:r>
              <a:rPr lang="ru-RU" dirty="0" smtClean="0"/>
              <a:t>фактических данных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Производственный </a:t>
            </a:r>
            <a:r>
              <a:rPr lang="ru-RU" dirty="0"/>
              <a:t>анализ №1</a:t>
            </a:r>
            <a:endParaRPr lang="en-US" dirty="0"/>
          </a:p>
        </p:txBody>
      </p:sp>
      <p:sp>
        <p:nvSpPr>
          <p:cNvPr id="136" name="Rectangle 13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22238" y="1228725"/>
            <a:ext cx="3728026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3893841" y="1228725"/>
            <a:ext cx="494153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9" name="Rectangle 1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75389" y="1292225"/>
            <a:ext cx="4916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Анализ </a:t>
            </a:r>
            <a:r>
              <a:rPr lang="ru-RU" sz="1000" b="1" dirty="0" smtClean="0"/>
              <a:t>и решение проблем</a:t>
            </a:r>
            <a:endParaRPr lang="ru-RU" sz="1000" b="1" dirty="0"/>
          </a:p>
        </p:txBody>
      </p:sp>
      <p:sp>
        <p:nvSpPr>
          <p:cNvPr id="223" name="Rectangle 222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122238" y="1228725"/>
            <a:ext cx="3728026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3893841" y="1228725"/>
            <a:ext cx="4941531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246" name="Group 18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045974" y="1612900"/>
            <a:ext cx="1347382" cy="173038"/>
            <a:chOff x="915" y="921"/>
            <a:chExt cx="2686" cy="109"/>
          </a:xfrm>
        </p:grpSpPr>
        <p:cxnSp>
          <p:nvCxnSpPr>
            <p:cNvPr id="247" name="AutoShape 249"/>
            <p:cNvCxnSpPr>
              <a:cxnSpLocks noChangeShapeType="1"/>
              <a:stCxn id="248" idx="4"/>
              <a:endCxn id="24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8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Проблема</a:t>
              </a:r>
              <a:endParaRPr lang="ru-RU" sz="1000" b="1" dirty="0"/>
            </a:p>
          </p:txBody>
        </p:sp>
      </p:grpSp>
      <p:grpSp>
        <p:nvGrpSpPr>
          <p:cNvPr id="252" name="Group 1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445017" y="1612901"/>
            <a:ext cx="1589695" cy="173038"/>
            <a:chOff x="915" y="921"/>
            <a:chExt cx="2686" cy="109"/>
          </a:xfrm>
        </p:grpSpPr>
        <p:cxnSp>
          <p:nvCxnSpPr>
            <p:cNvPr id="253" name="AutoShape 249"/>
            <p:cNvCxnSpPr>
              <a:cxnSpLocks noChangeShapeType="1"/>
              <a:stCxn id="254" idx="4"/>
              <a:endCxn id="25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4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Коренная </a:t>
              </a:r>
              <a:r>
                <a:rPr lang="ru-RU" sz="1000" b="1" dirty="0"/>
                <a:t>причина</a:t>
              </a:r>
            </a:p>
          </p:txBody>
        </p:sp>
      </p:grpSp>
      <p:sp>
        <p:nvSpPr>
          <p:cNvPr id="257" name="Rectangle 2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445018" y="1838465"/>
            <a:ext cx="13186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900" dirty="0" smtClean="0"/>
              <a:t>Временные потери при оптимизации процесса сбора на прогулку</a:t>
            </a:r>
            <a:endParaRPr lang="en-US" sz="900" dirty="0"/>
          </a:p>
        </p:txBody>
      </p:sp>
      <p:grpSp>
        <p:nvGrpSpPr>
          <p:cNvPr id="277" name="Group 1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146951" y="1458915"/>
            <a:ext cx="1659042" cy="327026"/>
            <a:chOff x="915" y="824"/>
            <a:chExt cx="2686" cy="206"/>
          </a:xfrm>
        </p:grpSpPr>
        <p:cxnSp>
          <p:nvCxnSpPr>
            <p:cNvPr id="278" name="AutoShape 249"/>
            <p:cNvCxnSpPr>
              <a:cxnSpLocks noChangeShapeType="1"/>
              <a:stCxn id="279" idx="4"/>
              <a:endCxn id="27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AutoShape 250"/>
            <p:cNvSpPr>
              <a:spLocks noChangeArrowheads="1"/>
            </p:cNvSpPr>
            <p:nvPr/>
          </p:nvSpPr>
          <p:spPr bwMode="auto">
            <a:xfrm>
              <a:off x="915" y="824"/>
              <a:ext cx="2686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Предлагаемые </a:t>
              </a:r>
              <a:r>
                <a:rPr lang="ru-RU" sz="1000" b="1" dirty="0"/>
                <a:t>решения</a:t>
              </a:r>
            </a:p>
          </p:txBody>
        </p:sp>
      </p:grpSp>
      <p:sp>
        <p:nvSpPr>
          <p:cNvPr id="281" name="Rectangle 2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7146951" y="1913662"/>
            <a:ext cx="16590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Разработать алгоритмы сбора на прогулку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Учить детей следовать алгоритмам 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Разработать стандарт процесса сбора на прогулку</a:t>
            </a:r>
          </a:p>
        </p:txBody>
      </p:sp>
      <p:sp>
        <p:nvSpPr>
          <p:cNvPr id="58" name="Text Placeholder 56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63562" y="1552577"/>
            <a:ext cx="5127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0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5389" y="1895671"/>
            <a:ext cx="13122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Долгий процесс одевания на прогулку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Низкая ориентировка в шкафах для раздевания (одевания)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Отсутствие визуализации в шкафах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Отсутствие единой системы сборов на прогулку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Отсутствие наглядного алгоритма сбора на прогулку</a:t>
            </a:r>
            <a:endParaRPr lang="ru-RU" sz="1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00467691"/>
              </p:ext>
            </p:extLst>
          </p:nvPr>
        </p:nvGraphicFramePr>
        <p:xfrm>
          <a:off x="158750" y="1552577"/>
          <a:ext cx="3685425" cy="451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238" y="1228725"/>
            <a:ext cx="3728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Мониторинг ВПП по 3-ему и 4-ому этапу процесса</a:t>
            </a:r>
            <a:endParaRPr lang="ru-RU" sz="1100" b="1" dirty="0"/>
          </a:p>
        </p:txBody>
      </p:sp>
      <p:pic>
        <p:nvPicPr>
          <p:cNvPr id="257261" name="Picture 23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93" y="94792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263" name="Picture 23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-33796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07"/>
          <p:cNvSpPr/>
          <p:nvPr/>
        </p:nvSpPr>
        <p:spPr>
          <a:xfrm>
            <a:off x="540332" y="3859854"/>
            <a:ext cx="1273431" cy="190508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60" name="Object 5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110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4" name="Group 213"/>
          <p:cNvGrpSpPr/>
          <p:nvPr/>
        </p:nvGrpSpPr>
        <p:grpSpPr>
          <a:xfrm>
            <a:off x="2212420" y="979491"/>
            <a:ext cx="4017720" cy="272561"/>
            <a:chOff x="176211" y="1362814"/>
            <a:chExt cx="8589720" cy="272561"/>
          </a:xfrm>
        </p:grpSpPr>
        <p:cxnSp>
          <p:nvCxnSpPr>
            <p:cNvPr id="217" name="Straight Connector 216"/>
            <p:cNvCxnSpPr/>
            <p:nvPr/>
          </p:nvCxnSpPr>
          <p:spPr>
            <a:xfrm>
              <a:off x="176211" y="1362814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76211" y="1635375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63"/>
          <p:cNvSpPr txBox="1"/>
          <p:nvPr/>
        </p:nvSpPr>
        <p:spPr>
          <a:xfrm>
            <a:off x="218938" y="1970164"/>
            <a:ext cx="1216884" cy="1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…</a:t>
            </a:r>
            <a:endParaRPr lang="ru-RU" sz="1000" i="1" dirty="0"/>
          </a:p>
        </p:txBody>
      </p:sp>
      <p:sp>
        <p:nvSpPr>
          <p:cNvPr id="121" name="Rectangle 120"/>
          <p:cNvSpPr/>
          <p:nvPr/>
        </p:nvSpPr>
        <p:spPr>
          <a:xfrm>
            <a:off x="162391" y="2411814"/>
            <a:ext cx="1180776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Создание проекта решения о применении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ЗАО </a:t>
            </a:r>
            <a:r>
              <a:rPr lang="ru-RU" sz="1000" dirty="0" smtClean="0">
                <a:solidFill>
                  <a:schemeClr val="tx1"/>
                </a:solidFill>
              </a:rPr>
              <a:t>"АЭМ-технологии"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2" name="Right Arrow 121"/>
          <p:cNvSpPr>
            <a:spLocks/>
          </p:cNvSpPr>
          <p:nvPr/>
        </p:nvSpPr>
        <p:spPr>
          <a:xfrm>
            <a:off x="1376015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3" name="Rectangle 41"/>
          <p:cNvSpPr txBox="1">
            <a:spLocks/>
          </p:cNvSpPr>
          <p:nvPr/>
        </p:nvSpPr>
        <p:spPr>
          <a:xfrm>
            <a:off x="162391" y="1545785"/>
            <a:ext cx="1180776" cy="371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0</a:t>
            </a:r>
            <a:r>
              <a:rPr lang="ru-RU" sz="1000" b="1" dirty="0" smtClean="0"/>
              <a:t> </a:t>
            </a:r>
            <a:r>
              <a:rPr lang="ru-RU" sz="1000" b="1" dirty="0"/>
              <a:t>шаг - </a:t>
            </a:r>
            <a:r>
              <a:rPr lang="ru-RU" sz="1000" b="1" dirty="0" smtClean="0"/>
              <a:t>… дней</a:t>
            </a:r>
            <a:endParaRPr lang="ru-RU" sz="1000" b="1" dirty="0"/>
          </a:p>
        </p:txBody>
      </p:sp>
      <p:sp>
        <p:nvSpPr>
          <p:cNvPr id="127" name="Rectangle 126"/>
          <p:cNvSpPr/>
          <p:nvPr/>
        </p:nvSpPr>
        <p:spPr>
          <a:xfrm>
            <a:off x="162391" y="1545785"/>
            <a:ext cx="1180776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62391" y="2411814"/>
            <a:ext cx="1180776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Вышли в раздевалку, подошли к шкафчику, открывают шкафчик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(1-2 минуты)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3" name="Rectangle 41"/>
          <p:cNvSpPr txBox="1">
            <a:spLocks/>
          </p:cNvSpPr>
          <p:nvPr/>
        </p:nvSpPr>
        <p:spPr>
          <a:xfrm>
            <a:off x="162391" y="1545785"/>
            <a:ext cx="1180776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i="1" dirty="0"/>
              <a:t>Вход в процесс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669567" y="1545785"/>
            <a:ext cx="112436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669567" y="2411814"/>
            <a:ext cx="1124361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Воспитатель обращает внимание детей на алгоритмы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(1 минута)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1" name="Right Arrow 170"/>
          <p:cNvSpPr>
            <a:spLocks/>
          </p:cNvSpPr>
          <p:nvPr/>
        </p:nvSpPr>
        <p:spPr>
          <a:xfrm>
            <a:off x="2831236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3" name="Rectangle 41"/>
          <p:cNvSpPr txBox="1">
            <a:spLocks/>
          </p:cNvSpPr>
          <p:nvPr/>
        </p:nvSpPr>
        <p:spPr>
          <a:xfrm>
            <a:off x="1669567" y="1545785"/>
            <a:ext cx="112436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1</a:t>
            </a:r>
            <a:r>
              <a:rPr lang="ru-RU" sz="1000" b="1" dirty="0" smtClean="0"/>
              <a:t> этап </a:t>
            </a:r>
            <a:endParaRPr lang="ru-RU" sz="1000" b="1" dirty="0"/>
          </a:p>
        </p:txBody>
      </p:sp>
      <p:sp>
        <p:nvSpPr>
          <p:cNvPr id="174" name="Rectangle 173"/>
          <p:cNvSpPr/>
          <p:nvPr/>
        </p:nvSpPr>
        <p:spPr>
          <a:xfrm>
            <a:off x="3124813" y="1545785"/>
            <a:ext cx="1148586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124813" y="2411814"/>
            <a:ext cx="1148586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раздеваются и убирают вещи в шкафчик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(2-3 минуты)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8" name="Right Arrow 177"/>
          <p:cNvSpPr>
            <a:spLocks/>
          </p:cNvSpPr>
          <p:nvPr/>
        </p:nvSpPr>
        <p:spPr>
          <a:xfrm>
            <a:off x="4307264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9" name="Rectangle 41"/>
          <p:cNvSpPr txBox="1">
            <a:spLocks/>
          </p:cNvSpPr>
          <p:nvPr/>
        </p:nvSpPr>
        <p:spPr>
          <a:xfrm>
            <a:off x="3124813" y="1545785"/>
            <a:ext cx="1148586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2</a:t>
            </a:r>
            <a:r>
              <a:rPr lang="ru-RU" sz="1000" b="1" dirty="0" smtClean="0"/>
              <a:t> этап</a:t>
            </a:r>
            <a:endParaRPr lang="ru-RU" sz="1000" b="1" dirty="0"/>
          </a:p>
        </p:txBody>
      </p:sp>
      <p:sp>
        <p:nvSpPr>
          <p:cNvPr id="180" name="Rectangle 179"/>
          <p:cNvSpPr/>
          <p:nvPr/>
        </p:nvSpPr>
        <p:spPr>
          <a:xfrm>
            <a:off x="4599022" y="1545785"/>
            <a:ext cx="1170665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599022" y="2411814"/>
            <a:ext cx="1170665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определяют порядок одевания 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(1-2 минуты)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3" name="Right Arrow 182"/>
          <p:cNvSpPr>
            <a:spLocks/>
          </p:cNvSpPr>
          <p:nvPr/>
        </p:nvSpPr>
        <p:spPr>
          <a:xfrm>
            <a:off x="5781822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4" name="Rectangle 41"/>
          <p:cNvSpPr txBox="1">
            <a:spLocks/>
          </p:cNvSpPr>
          <p:nvPr/>
        </p:nvSpPr>
        <p:spPr>
          <a:xfrm>
            <a:off x="4599022" y="1545785"/>
            <a:ext cx="1170665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3</a:t>
            </a:r>
            <a:r>
              <a:rPr lang="ru-RU" sz="1000" b="1" dirty="0" smtClean="0"/>
              <a:t> этап</a:t>
            </a:r>
            <a:endParaRPr lang="ru-RU" sz="1000" b="1" dirty="0"/>
          </a:p>
        </p:txBody>
      </p:sp>
      <p:sp>
        <p:nvSpPr>
          <p:cNvPr id="196" name="Rectangle 195"/>
          <p:cNvSpPr/>
          <p:nvPr/>
        </p:nvSpPr>
        <p:spPr>
          <a:xfrm>
            <a:off x="6098657" y="1545785"/>
            <a:ext cx="113382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7" name="Rectangle 63"/>
          <p:cNvSpPr txBox="1"/>
          <p:nvPr/>
        </p:nvSpPr>
        <p:spPr>
          <a:xfrm>
            <a:off x="6147137" y="1970164"/>
            <a:ext cx="1216884" cy="1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…</a:t>
            </a:r>
            <a:endParaRPr lang="ru-RU" sz="1000" i="1" dirty="0"/>
          </a:p>
        </p:txBody>
      </p:sp>
      <p:sp>
        <p:nvSpPr>
          <p:cNvPr id="200" name="Rectangle 41"/>
          <p:cNvSpPr txBox="1">
            <a:spLocks/>
          </p:cNvSpPr>
          <p:nvPr/>
        </p:nvSpPr>
        <p:spPr>
          <a:xfrm>
            <a:off x="6090590" y="1545785"/>
            <a:ext cx="1133821" cy="371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0</a:t>
            </a:r>
            <a:r>
              <a:rPr lang="ru-RU" sz="1000" b="1" dirty="0" smtClean="0"/>
              <a:t> </a:t>
            </a:r>
            <a:r>
              <a:rPr lang="ru-RU" sz="1000" b="1" dirty="0"/>
              <a:t>шаг - </a:t>
            </a:r>
            <a:r>
              <a:rPr lang="ru-RU" sz="1000" b="1" dirty="0" smtClean="0"/>
              <a:t>… дней</a:t>
            </a:r>
            <a:endParaRPr lang="ru-RU" sz="1000" b="1" dirty="0"/>
          </a:p>
        </p:txBody>
      </p:sp>
      <p:sp>
        <p:nvSpPr>
          <p:cNvPr id="208" name="Rectangle 207"/>
          <p:cNvSpPr/>
          <p:nvPr/>
        </p:nvSpPr>
        <p:spPr>
          <a:xfrm>
            <a:off x="6090590" y="1545785"/>
            <a:ext cx="113382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090590" y="2411814"/>
            <a:ext cx="1133821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Воспитатель обращает внимания детей на алгоритмы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(1 минута)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1" name="Rectangle 41"/>
          <p:cNvSpPr txBox="1">
            <a:spLocks/>
          </p:cNvSpPr>
          <p:nvPr/>
        </p:nvSpPr>
        <p:spPr>
          <a:xfrm>
            <a:off x="6090590" y="1545785"/>
            <a:ext cx="113382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4</a:t>
            </a:r>
            <a:r>
              <a:rPr lang="ru-RU" sz="1000" b="1" dirty="0" smtClean="0"/>
              <a:t> этап </a:t>
            </a:r>
            <a:endParaRPr lang="ru-RU" sz="1000" b="1" dirty="0"/>
          </a:p>
        </p:txBody>
      </p:sp>
      <p:sp>
        <p:nvSpPr>
          <p:cNvPr id="131" name="Right Arrow 130"/>
          <p:cNvSpPr>
            <a:spLocks/>
          </p:cNvSpPr>
          <p:nvPr/>
        </p:nvSpPr>
        <p:spPr>
          <a:xfrm>
            <a:off x="1376015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248355" y="5848079"/>
            <a:ext cx="1710805" cy="361903"/>
            <a:chOff x="125411" y="977723"/>
            <a:chExt cx="1710805" cy="361903"/>
          </a:xfrm>
        </p:grpSpPr>
        <p:sp>
          <p:nvSpPr>
            <p:cNvPr id="230" name="Rectangle 229"/>
            <p:cNvSpPr>
              <a:spLocks/>
            </p:cNvSpPr>
            <p:nvPr/>
          </p:nvSpPr>
          <p:spPr>
            <a:xfrm>
              <a:off x="125411" y="1101212"/>
              <a:ext cx="272157" cy="114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1" name="Rectangle 41"/>
            <p:cNvSpPr txBox="1">
              <a:spLocks/>
            </p:cNvSpPr>
            <p:nvPr/>
          </p:nvSpPr>
          <p:spPr>
            <a:xfrm>
              <a:off x="125411" y="989510"/>
              <a:ext cx="272157" cy="114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ru-RU" sz="900" b="1" dirty="0"/>
            </a:p>
          </p:txBody>
        </p:sp>
        <p:sp>
          <p:nvSpPr>
            <p:cNvPr id="232" name="Rectangle 231"/>
            <p:cNvSpPr>
              <a:spLocks/>
            </p:cNvSpPr>
            <p:nvPr/>
          </p:nvSpPr>
          <p:spPr>
            <a:xfrm>
              <a:off x="125411" y="1212914"/>
              <a:ext cx="272157" cy="1149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33" name="Rectangle 63"/>
            <p:cNvSpPr txBox="1">
              <a:spLocks/>
            </p:cNvSpPr>
            <p:nvPr/>
          </p:nvSpPr>
          <p:spPr>
            <a:xfrm>
              <a:off x="478474" y="977723"/>
              <a:ext cx="109645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Продолжительность</a:t>
              </a:r>
              <a:endParaRPr lang="ru-RU" sz="900" dirty="0"/>
            </a:p>
          </p:txBody>
        </p:sp>
        <p:sp>
          <p:nvSpPr>
            <p:cNvPr id="234" name="Rectangle 63"/>
            <p:cNvSpPr txBox="1">
              <a:spLocks/>
            </p:cNvSpPr>
            <p:nvPr/>
          </p:nvSpPr>
          <p:spPr>
            <a:xfrm>
              <a:off x="478474" y="1089425"/>
              <a:ext cx="70852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Исполнитель</a:t>
              </a:r>
              <a:endParaRPr lang="ru-RU" sz="900" dirty="0"/>
            </a:p>
          </p:txBody>
        </p:sp>
        <p:sp>
          <p:nvSpPr>
            <p:cNvPr id="235" name="Rectangle 63"/>
            <p:cNvSpPr txBox="1">
              <a:spLocks/>
            </p:cNvSpPr>
            <p:nvPr/>
          </p:nvSpPr>
          <p:spPr>
            <a:xfrm>
              <a:off x="478472" y="1201127"/>
              <a:ext cx="13577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Описание шага процесса</a:t>
              </a:r>
              <a:endParaRPr lang="ru-RU" sz="900" dirty="0"/>
            </a:p>
          </p:txBody>
        </p:sp>
      </p:grpSp>
      <p:cxnSp>
        <p:nvCxnSpPr>
          <p:cNvPr id="79" name="Прямая соединительная линия 78"/>
          <p:cNvCxnSpPr/>
          <p:nvPr/>
        </p:nvCxnSpPr>
        <p:spPr>
          <a:xfrm>
            <a:off x="1489079" y="1689282"/>
            <a:ext cx="0" cy="20223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95"/>
          <p:cNvSpPr/>
          <p:nvPr/>
        </p:nvSpPr>
        <p:spPr>
          <a:xfrm>
            <a:off x="2282820" y="3844544"/>
            <a:ext cx="1296546" cy="19050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3" name="Rectangle 207"/>
          <p:cNvSpPr/>
          <p:nvPr/>
        </p:nvSpPr>
        <p:spPr>
          <a:xfrm>
            <a:off x="4211300" y="3811681"/>
            <a:ext cx="1272330" cy="192617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5" name="Rectangle 209"/>
          <p:cNvSpPr/>
          <p:nvPr/>
        </p:nvSpPr>
        <p:spPr>
          <a:xfrm>
            <a:off x="4211300" y="4439757"/>
            <a:ext cx="1272330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с воспитателем выходят на улицу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(2-3 минуты)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6" name="Rectangle 41"/>
          <p:cNvSpPr txBox="1">
            <a:spLocks/>
          </p:cNvSpPr>
          <p:nvPr/>
        </p:nvSpPr>
        <p:spPr>
          <a:xfrm>
            <a:off x="4198215" y="3815392"/>
            <a:ext cx="1298500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i="1" dirty="0" smtClean="0"/>
              <a:t>Выход процесса</a:t>
            </a:r>
            <a:endParaRPr lang="ru-RU" sz="1000" b="1" i="1" dirty="0"/>
          </a:p>
        </p:txBody>
      </p:sp>
      <p:sp>
        <p:nvSpPr>
          <p:cNvPr id="95" name="Right Arrow 182"/>
          <p:cNvSpPr>
            <a:spLocks/>
          </p:cNvSpPr>
          <p:nvPr/>
        </p:nvSpPr>
        <p:spPr>
          <a:xfrm>
            <a:off x="7241273" y="2853944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3971668" y="3879969"/>
            <a:ext cx="41224" cy="1834094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63"/>
          <p:cNvSpPr txBox="1"/>
          <p:nvPr/>
        </p:nvSpPr>
        <p:spPr>
          <a:xfrm>
            <a:off x="6538996" y="5932983"/>
            <a:ext cx="1244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Предлагаемые решения</a:t>
            </a:r>
          </a:p>
        </p:txBody>
      </p:sp>
      <p:sp>
        <p:nvSpPr>
          <p:cNvPr id="135" name="Rectangle 41"/>
          <p:cNvSpPr txBox="1"/>
          <p:nvPr/>
        </p:nvSpPr>
        <p:spPr>
          <a:xfrm>
            <a:off x="42676" y="1030040"/>
            <a:ext cx="89582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endParaRPr lang="ru-RU" sz="1000" b="1" dirty="0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V="1">
            <a:off x="186188" y="5791200"/>
            <a:ext cx="860253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 txBox="1">
            <a:spLocks/>
          </p:cNvSpPr>
          <p:nvPr/>
        </p:nvSpPr>
        <p:spPr bwMode="auto">
          <a:xfrm>
            <a:off x="1177048" y="329127"/>
            <a:ext cx="54804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200" dirty="0" smtClean="0"/>
              <a:t>Карта целевого состояния процесса « Оптимизация процесса сбора детей на прогулку с помощью алгоритмов»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545835" y="911199"/>
            <a:ext cx="349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</a:t>
            </a:r>
            <a:r>
              <a:rPr lang="ru-RU" sz="1000" dirty="0" smtClean="0"/>
              <a:t>того – время целевого состояния процесса - 26 минут</a:t>
            </a:r>
          </a:p>
          <a:p>
            <a:r>
              <a:rPr lang="ru-RU" sz="1000" dirty="0" smtClean="0"/>
              <a:t>Экономия времени в среднем – 40%</a:t>
            </a:r>
            <a:endParaRPr lang="ru-RU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1807826" y="2072070"/>
            <a:ext cx="7970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Воспитатель</a:t>
            </a:r>
            <a:endParaRPr lang="ru-RU" sz="800" dirty="0"/>
          </a:p>
        </p:txBody>
      </p:sp>
      <p:sp>
        <p:nvSpPr>
          <p:cNvPr id="93" name="Rectangle 41"/>
          <p:cNvSpPr txBox="1">
            <a:spLocks/>
          </p:cNvSpPr>
          <p:nvPr/>
        </p:nvSpPr>
        <p:spPr>
          <a:xfrm>
            <a:off x="534394" y="3844544"/>
            <a:ext cx="1273432" cy="3937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6</a:t>
            </a:r>
            <a:r>
              <a:rPr lang="ru-RU" sz="1000" b="1" dirty="0" smtClean="0"/>
              <a:t> этап </a:t>
            </a:r>
            <a:endParaRPr lang="ru-RU" sz="1000" b="1" dirty="0"/>
          </a:p>
        </p:txBody>
      </p:sp>
      <p:sp>
        <p:nvSpPr>
          <p:cNvPr id="104" name="Rectangle 209"/>
          <p:cNvSpPr/>
          <p:nvPr/>
        </p:nvSpPr>
        <p:spPr>
          <a:xfrm>
            <a:off x="540331" y="4484049"/>
            <a:ext cx="1273431" cy="127485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одевают верхнюю одежду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(3-4 минуты)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5" name="Right Arrow 170"/>
          <p:cNvSpPr>
            <a:spLocks/>
          </p:cNvSpPr>
          <p:nvPr/>
        </p:nvSpPr>
        <p:spPr>
          <a:xfrm>
            <a:off x="1948882" y="4561977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6" name="Right Arrow 170"/>
          <p:cNvSpPr>
            <a:spLocks/>
          </p:cNvSpPr>
          <p:nvPr/>
        </p:nvSpPr>
        <p:spPr>
          <a:xfrm>
            <a:off x="3705745" y="4564866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833101" y="3789919"/>
            <a:ext cx="2866340" cy="192414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363620" y="3830702"/>
            <a:ext cx="18053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Предлагаемые решения</a:t>
            </a:r>
            <a:endParaRPr lang="ru-RU" sz="105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6230140" y="5208598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 </a:t>
            </a:r>
            <a:r>
              <a:rPr lang="ru-RU" sz="800" dirty="0" smtClean="0"/>
              <a:t>    </a:t>
            </a:r>
          </a:p>
        </p:txBody>
      </p:sp>
      <p:sp>
        <p:nvSpPr>
          <p:cNvPr id="141" name="Блок-схема: узел 140"/>
          <p:cNvSpPr/>
          <p:nvPr/>
        </p:nvSpPr>
        <p:spPr>
          <a:xfrm>
            <a:off x="5913591" y="4194850"/>
            <a:ext cx="457200" cy="315241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1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sp>
        <p:nvSpPr>
          <p:cNvPr id="142" name="Блок-схема: узел 141"/>
          <p:cNvSpPr/>
          <p:nvPr/>
        </p:nvSpPr>
        <p:spPr>
          <a:xfrm>
            <a:off x="5902737" y="4606046"/>
            <a:ext cx="457200" cy="263527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2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sp>
        <p:nvSpPr>
          <p:cNvPr id="143" name="Блок-схема: узел 142"/>
          <p:cNvSpPr/>
          <p:nvPr/>
        </p:nvSpPr>
        <p:spPr>
          <a:xfrm>
            <a:off x="5913591" y="4962292"/>
            <a:ext cx="457200" cy="263527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3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sp>
        <p:nvSpPr>
          <p:cNvPr id="145" name="Блок-схема: узел 144"/>
          <p:cNvSpPr/>
          <p:nvPr/>
        </p:nvSpPr>
        <p:spPr>
          <a:xfrm>
            <a:off x="5925564" y="5935445"/>
            <a:ext cx="457200" cy="263527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№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pic>
        <p:nvPicPr>
          <p:cNvPr id="258287" name="Picture 2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84" y="67531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289" name="Picture 2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51" y="-61056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Rectangle 207"/>
          <p:cNvSpPr/>
          <p:nvPr/>
        </p:nvSpPr>
        <p:spPr>
          <a:xfrm>
            <a:off x="7621615" y="1548974"/>
            <a:ext cx="113382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3" name="Rectangle 41"/>
          <p:cNvSpPr txBox="1">
            <a:spLocks/>
          </p:cNvSpPr>
          <p:nvPr/>
        </p:nvSpPr>
        <p:spPr>
          <a:xfrm>
            <a:off x="7621615" y="1548974"/>
            <a:ext cx="113382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5</a:t>
            </a:r>
            <a:r>
              <a:rPr lang="ru-RU" sz="1000" b="1" dirty="0" smtClean="0"/>
              <a:t> этап </a:t>
            </a:r>
            <a:endParaRPr lang="ru-RU" sz="1000" b="1" dirty="0"/>
          </a:p>
        </p:txBody>
      </p:sp>
      <p:sp>
        <p:nvSpPr>
          <p:cNvPr id="74" name="Rectangle 209"/>
          <p:cNvSpPr/>
          <p:nvPr/>
        </p:nvSpPr>
        <p:spPr>
          <a:xfrm>
            <a:off x="7617692" y="2415003"/>
            <a:ext cx="1133821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одеваются на прогулку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(5-6 минут)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5" name="Rectangle 41"/>
          <p:cNvSpPr txBox="1">
            <a:spLocks/>
          </p:cNvSpPr>
          <p:nvPr/>
        </p:nvSpPr>
        <p:spPr>
          <a:xfrm>
            <a:off x="2273505" y="3850512"/>
            <a:ext cx="1298500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i="1" dirty="0" smtClean="0"/>
              <a:t>7 этап</a:t>
            </a:r>
            <a:endParaRPr lang="ru-RU" sz="1000" b="1" i="1" dirty="0"/>
          </a:p>
        </p:txBody>
      </p:sp>
      <p:sp>
        <p:nvSpPr>
          <p:cNvPr id="77" name="Rectangle 209"/>
          <p:cNvSpPr/>
          <p:nvPr/>
        </p:nvSpPr>
        <p:spPr>
          <a:xfrm>
            <a:off x="2280865" y="4490335"/>
            <a:ext cx="1298501" cy="12544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обувают обувь, выходят в холл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(3-4 минуты)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1" name="Right Arrow 170"/>
          <p:cNvSpPr>
            <a:spLocks/>
          </p:cNvSpPr>
          <p:nvPr/>
        </p:nvSpPr>
        <p:spPr>
          <a:xfrm>
            <a:off x="191570" y="4435304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11067" y="2072070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Команда проекта</a:t>
            </a:r>
            <a:endParaRPr lang="ru-RU" sz="800" dirty="0"/>
          </a:p>
        </p:txBody>
      </p:sp>
      <p:sp>
        <p:nvSpPr>
          <p:cNvPr id="87" name="TextBox 86"/>
          <p:cNvSpPr txBox="1"/>
          <p:nvPr/>
        </p:nvSpPr>
        <p:spPr>
          <a:xfrm>
            <a:off x="4679247" y="2078126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Команда проекта</a:t>
            </a:r>
            <a:endParaRPr lang="ru-RU" sz="800" dirty="0"/>
          </a:p>
        </p:txBody>
      </p:sp>
      <p:sp>
        <p:nvSpPr>
          <p:cNvPr id="94" name="TextBox 93"/>
          <p:cNvSpPr txBox="1"/>
          <p:nvPr/>
        </p:nvSpPr>
        <p:spPr>
          <a:xfrm>
            <a:off x="6258993" y="2078126"/>
            <a:ext cx="7970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Воспитатель</a:t>
            </a:r>
            <a:endParaRPr lang="ru-RU" sz="800" dirty="0"/>
          </a:p>
        </p:txBody>
      </p:sp>
      <p:sp>
        <p:nvSpPr>
          <p:cNvPr id="97" name="TextBox 96"/>
          <p:cNvSpPr txBox="1"/>
          <p:nvPr/>
        </p:nvSpPr>
        <p:spPr>
          <a:xfrm>
            <a:off x="7683419" y="2078126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Команда проекта</a:t>
            </a:r>
            <a:endParaRPr lang="ru-RU" sz="800" dirty="0"/>
          </a:p>
        </p:txBody>
      </p:sp>
      <p:sp>
        <p:nvSpPr>
          <p:cNvPr id="98" name="TextBox 97"/>
          <p:cNvSpPr txBox="1"/>
          <p:nvPr/>
        </p:nvSpPr>
        <p:spPr>
          <a:xfrm>
            <a:off x="687659" y="4268605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Команда проекта</a:t>
            </a:r>
            <a:endParaRPr lang="ru-RU" sz="800" dirty="0"/>
          </a:p>
        </p:txBody>
      </p:sp>
      <p:sp>
        <p:nvSpPr>
          <p:cNvPr id="99" name="TextBox 98"/>
          <p:cNvSpPr txBox="1"/>
          <p:nvPr/>
        </p:nvSpPr>
        <p:spPr>
          <a:xfrm>
            <a:off x="2457898" y="4294647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Команда проекта</a:t>
            </a:r>
            <a:endParaRPr lang="ru-RU" sz="800" dirty="0"/>
          </a:p>
        </p:txBody>
      </p:sp>
      <p:sp>
        <p:nvSpPr>
          <p:cNvPr id="100" name="Rectangl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77192" y="4210493"/>
            <a:ext cx="2216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Разработать алгоритмы сбора на прогулку</a:t>
            </a:r>
          </a:p>
          <a:p>
            <a:pPr marL="1587" lvl="1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82550" algn="l"/>
              </a:tabLst>
              <a:defRPr/>
            </a:pPr>
            <a:endParaRPr lang="ru-RU" sz="1000" dirty="0" smtClean="0">
              <a:solidFill>
                <a:schemeClr val="dk1"/>
              </a:solidFill>
            </a:endParaRPr>
          </a:p>
          <a:p>
            <a:pPr marL="1587" lvl="1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Учить детей следовать алгоритмам </a:t>
            </a:r>
          </a:p>
          <a:p>
            <a:pPr marL="1587" lvl="1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82550" algn="l"/>
              </a:tabLst>
              <a:defRPr/>
            </a:pPr>
            <a:endParaRPr lang="ru-RU" sz="1000" dirty="0" smtClean="0">
              <a:solidFill>
                <a:schemeClr val="dk1"/>
              </a:solidFill>
            </a:endParaRPr>
          </a:p>
          <a:p>
            <a:pPr marL="1587" lvl="1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Разработать стандарт процесса сбора на прогулку</a:t>
            </a:r>
          </a:p>
        </p:txBody>
      </p:sp>
    </p:spTree>
    <p:extLst>
      <p:ext uri="{BB962C8B-B14F-4D97-AF65-F5344CB8AC3E}">
        <p14:creationId xmlns:p14="http://schemas.microsoft.com/office/powerpoint/2010/main" val="3917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46" y="61203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79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8135" y="953686"/>
            <a:ext cx="637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Картирование целевого состояния процесса</a:t>
            </a:r>
          </a:p>
          <a:p>
            <a:pPr algn="ctr"/>
            <a:r>
              <a:rPr lang="ru-RU" sz="1800" b="1" dirty="0" smtClean="0"/>
              <a:t>(17.04.2024г.-15.05.2024г.)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/>
          <a:stretch/>
        </p:blipFill>
        <p:spPr>
          <a:xfrm>
            <a:off x="243069" y="1794643"/>
            <a:ext cx="3000476" cy="1956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2" y="1794642"/>
            <a:ext cx="2359477" cy="4194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r="4162"/>
          <a:stretch/>
        </p:blipFill>
        <p:spPr>
          <a:xfrm>
            <a:off x="268852" y="4224608"/>
            <a:ext cx="2974693" cy="1743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39" y="1625004"/>
            <a:ext cx="2443214" cy="4343492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8665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5"/>
          <p:cNvSpPr txBox="1">
            <a:spLocks/>
          </p:cNvSpPr>
          <p:nvPr/>
        </p:nvSpPr>
        <p:spPr bwMode="auto">
          <a:xfrm>
            <a:off x="1207305" y="320949"/>
            <a:ext cx="65477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900" dirty="0">
                <a:solidFill>
                  <a:schemeClr val="tx2"/>
                </a:solidFill>
              </a:rPr>
              <a:t>Как достигаем целевого </a:t>
            </a:r>
            <a:r>
              <a:rPr lang="ru-RU" sz="1900" dirty="0" smtClean="0">
                <a:solidFill>
                  <a:schemeClr val="tx2"/>
                </a:solidFill>
              </a:rPr>
              <a:t>состояния</a:t>
            </a:r>
            <a:endParaRPr lang="en-US" sz="19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61373"/>
              </p:ext>
            </p:extLst>
          </p:nvPr>
        </p:nvGraphicFramePr>
        <p:xfrm>
          <a:off x="159931" y="1103086"/>
          <a:ext cx="8655708" cy="3930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894"/>
                <a:gridCol w="2009775"/>
                <a:gridCol w="1117600"/>
                <a:gridCol w="1107440"/>
                <a:gridCol w="3694999"/>
              </a:tblGrid>
              <a:tr h="61539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№ этапа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Длительность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(текущая)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Длительность (целевая)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Предлагаемые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решения </a:t>
                      </a:r>
                      <a:b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(по результатам картирования и ПА№1)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</a:tr>
              <a:tr h="82223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1 ЭТАП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Устное объяснение воспитателя / алгоритмы сбора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 минуты</a:t>
                      </a:r>
                      <a:endParaRPr lang="en-US" sz="1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 минуты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sz="1000" dirty="0" smtClean="0"/>
                        <a:t>Разработать алгоритмы сбора на прогулку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2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2  ЭТАП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Самообслуживание детей при сборе на прогулку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ru-RU" sz="1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минут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ru-RU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sz="1000" dirty="0" smtClean="0"/>
                        <a:t>Учим детей следовать</a:t>
                      </a:r>
                      <a:r>
                        <a:rPr lang="ru-RU" sz="1000" baseline="0" dirty="0" smtClean="0"/>
                        <a:t> алгоритмам</a:t>
                      </a:r>
                      <a:endParaRPr lang="ru-RU" sz="1000" dirty="0" smtClean="0"/>
                    </a:p>
                  </a:txBody>
                  <a:tcPr anchor="ctr"/>
                </a:tc>
              </a:tr>
              <a:tr h="63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3  ЭТАП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Вход / выход из процесса сбора на прогулку</a:t>
                      </a:r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 минут</a:t>
                      </a:r>
                      <a:endParaRPr lang="ru-RU" sz="1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стандарт процесса одевания на прогулку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ИТОГО ВПП,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минуты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7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7BA"/>
                    </a:solidFill>
                  </a:tcPr>
                </a:tc>
              </a:tr>
            </a:tbl>
          </a:graphicData>
        </a:graphic>
      </p:graphicFrame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94" y="92493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02" y="-36095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1900" y="252004"/>
            <a:ext cx="4244772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Анализ влияния предлагаемых решений, определение рисков</a:t>
            </a:r>
            <a:endParaRPr lang="en-US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72054"/>
              </p:ext>
            </p:extLst>
          </p:nvPr>
        </p:nvGraphicFramePr>
        <p:xfrm>
          <a:off x="119060" y="1044417"/>
          <a:ext cx="8732841" cy="461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36"/>
                <a:gridCol w="1878747"/>
                <a:gridCol w="1451428"/>
                <a:gridCol w="2510065"/>
                <a:gridCol w="2510065"/>
              </a:tblGrid>
              <a:tr h="570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Предлагаемое </a:t>
                      </a:r>
                      <a:b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кого и на что влияет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Какие риски вызывает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для компенсации рисков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DF89"/>
                    </a:solidFill>
                  </a:tcPr>
                </a:tc>
              </a:tr>
              <a:tr h="114103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алгоритмы сбора на прогулку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Дети, воспитатели</a:t>
                      </a:r>
                      <a:endParaRPr lang="ru-RU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Нарушение</a:t>
                      </a:r>
                      <a:r>
                        <a:rPr lang="ru-RU" sz="1200" baseline="0" dirty="0" smtClean="0"/>
                        <a:t> эмоциональной сферы ребенка, з</a:t>
                      </a:r>
                      <a:r>
                        <a:rPr lang="ru-RU" sz="1200" dirty="0" smtClean="0"/>
                        <a:t>адержка детей выхода на прогулку, нарушение режима дня, временные потери сбора на прогулку, отсутствие навыков самообслуживания согласно алгоритмам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Формирование алгоритма сбора</a:t>
                      </a:r>
                      <a:r>
                        <a:rPr lang="ru-RU" sz="1200" baseline="0" dirty="0" smtClean="0"/>
                        <a:t> на прогулку</a:t>
                      </a:r>
                      <a:endParaRPr lang="ru-RU" sz="1200" dirty="0"/>
                    </a:p>
                  </a:txBody>
                  <a:tcPr anchor="ctr"/>
                </a:tc>
              </a:tr>
              <a:tr h="1234359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следовать алгоритмам 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Дети, команда проекта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Разработать</a:t>
                      </a:r>
                      <a:r>
                        <a:rPr lang="ru-RU" sz="1200" baseline="0" dirty="0" smtClean="0"/>
                        <a:t> стандарт сбора на прогулку</a:t>
                      </a:r>
                      <a:endParaRPr lang="ru-RU" sz="1200" dirty="0"/>
                    </a:p>
                  </a:txBody>
                  <a:tcPr anchor="ctr"/>
                </a:tc>
              </a:tr>
              <a:tr h="1671664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стандарт процесса сбора на прогулку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Дети, команда проекта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комплексных мероприятий для</a:t>
                      </a:r>
                      <a:r>
                        <a:rPr lang="ru-RU" sz="1200" baseline="0" dirty="0" smtClean="0"/>
                        <a:t> команды проекта и родителей воспитанников по формированию навыков самообслуживания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61" y="56702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14" y="-71886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08274" y="5188585"/>
            <a:ext cx="2216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82550" algn="l"/>
              </a:tabLst>
              <a:defRPr/>
            </a:pPr>
            <a:endParaRPr lang="ru-RU" sz="1000" dirty="0" smtClean="0">
              <a:solidFill>
                <a:schemeClr val="dk1"/>
              </a:solidFill>
            </a:endParaRPr>
          </a:p>
          <a:p>
            <a:pPr marL="1587" lvl="1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82550" algn="l"/>
              </a:tabLst>
              <a:defRPr/>
            </a:pPr>
            <a:endParaRPr lang="ru-RU" sz="10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876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>
            <a:spLocks/>
          </p:cNvSpPr>
          <p:nvPr/>
        </p:nvSpPr>
        <p:spPr>
          <a:xfrm>
            <a:off x="142719" y="955452"/>
            <a:ext cx="8676000" cy="524364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91" name="AutoShape 249"/>
          <p:cNvCxnSpPr>
            <a:cxnSpLocks noChangeShapeType="1"/>
          </p:cNvCxnSpPr>
          <p:nvPr/>
        </p:nvCxnSpPr>
        <p:spPr bwMode="auto">
          <a:xfrm>
            <a:off x="206358" y="1191269"/>
            <a:ext cx="849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Rectangle 8"/>
          <p:cNvSpPr txBox="1">
            <a:spLocks/>
          </p:cNvSpPr>
          <p:nvPr/>
        </p:nvSpPr>
        <p:spPr>
          <a:xfrm>
            <a:off x="206358" y="1272737"/>
            <a:ext cx="1423203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Цель встречи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9" name="Rectangle 10"/>
          <p:cNvSpPr txBox="1">
            <a:spLocks/>
          </p:cNvSpPr>
          <p:nvPr/>
        </p:nvSpPr>
        <p:spPr>
          <a:xfrm>
            <a:off x="1751639" y="1272737"/>
            <a:ext cx="6950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Представить целевое состояние и предлагаемые решения заказчику процесса и заказчику проекта</a:t>
            </a:r>
            <a:endParaRPr lang="ru-RU" sz="1000" dirty="0">
              <a:solidFill>
                <a:srgbClr val="000000"/>
              </a:solidFill>
            </a:endParaRPr>
          </a:p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Получить </a:t>
            </a:r>
            <a:r>
              <a:rPr lang="ru-RU" sz="1000" dirty="0" smtClean="0">
                <a:solidFill>
                  <a:srgbClr val="000000"/>
                </a:solidFill>
              </a:rPr>
              <a:t>одобрение/ корректировку предлагаемых решений по достижению целевого состояния процесса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0" name="Rectangle 8"/>
          <p:cNvSpPr txBox="1">
            <a:spLocks/>
          </p:cNvSpPr>
          <p:nvPr/>
        </p:nvSpPr>
        <p:spPr>
          <a:xfrm>
            <a:off x="206358" y="1691652"/>
            <a:ext cx="1423203" cy="6155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Участники встречи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11" name="Rectangle 10"/>
          <p:cNvSpPr txBox="1">
            <a:spLocks/>
          </p:cNvSpPr>
          <p:nvPr/>
        </p:nvSpPr>
        <p:spPr>
          <a:xfrm>
            <a:off x="1751639" y="1691652"/>
            <a:ext cx="55832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 err="1" smtClean="0">
                <a:solidFill>
                  <a:srgbClr val="000000"/>
                </a:solidFill>
              </a:rPr>
              <a:t>Возилкина</a:t>
            </a:r>
            <a:r>
              <a:rPr lang="ru-RU" sz="1000" dirty="0" smtClean="0">
                <a:solidFill>
                  <a:srgbClr val="000000"/>
                </a:solidFill>
              </a:rPr>
              <a:t> Е.В. </a:t>
            </a:r>
          </a:p>
          <a:p>
            <a:pPr lvl="1">
              <a:buClr>
                <a:srgbClr val="002960"/>
              </a:buClr>
            </a:pPr>
            <a:r>
              <a:rPr lang="ru-RU" sz="1000" dirty="0" err="1" smtClean="0">
                <a:solidFill>
                  <a:srgbClr val="000000"/>
                </a:solidFill>
              </a:rPr>
              <a:t>Кардашян</a:t>
            </a:r>
            <a:r>
              <a:rPr lang="ru-RU" sz="1000" dirty="0" smtClean="0">
                <a:solidFill>
                  <a:srgbClr val="000000"/>
                </a:solidFill>
              </a:rPr>
              <a:t> Е.В.</a:t>
            </a:r>
          </a:p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Пархоменко С.Е.</a:t>
            </a:r>
          </a:p>
          <a:p>
            <a:pPr lvl="1">
              <a:buClr>
                <a:srgbClr val="002960"/>
              </a:buClr>
            </a:pPr>
            <a:r>
              <a:rPr lang="ru-RU" sz="1000" dirty="0" err="1" smtClean="0">
                <a:solidFill>
                  <a:srgbClr val="000000"/>
                </a:solidFill>
              </a:rPr>
              <a:t>Машошина</a:t>
            </a:r>
            <a:r>
              <a:rPr lang="ru-RU" sz="1000" dirty="0" smtClean="0">
                <a:solidFill>
                  <a:srgbClr val="000000"/>
                </a:solidFill>
              </a:rPr>
              <a:t> Е.В.</a:t>
            </a:r>
          </a:p>
          <a:p>
            <a:pPr marL="1587" lvl="1" indent="0">
              <a:buClr>
                <a:srgbClr val="002960"/>
              </a:buClr>
              <a:buNone/>
            </a:pPr>
            <a:endParaRPr lang="ru-RU" sz="1000" dirty="0" smtClean="0">
              <a:solidFill>
                <a:srgbClr val="000000"/>
              </a:solidFill>
            </a:endParaRPr>
          </a:p>
          <a:p>
            <a:pPr lvl="1">
              <a:buClr>
                <a:srgbClr val="002960"/>
              </a:buClr>
            </a:pPr>
            <a:endParaRPr lang="ru-RU" sz="1000" dirty="0" smtClean="0">
              <a:solidFill>
                <a:srgbClr val="000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06358" y="2362774"/>
            <a:ext cx="288000" cy="171737"/>
            <a:chOff x="206358" y="2362774"/>
            <a:chExt cx="288000" cy="171737"/>
          </a:xfrm>
        </p:grpSpPr>
        <p:cxnSp>
          <p:nvCxnSpPr>
            <p:cNvPr id="113" name="AutoShape 249"/>
            <p:cNvCxnSpPr>
              <a:cxnSpLocks noChangeShapeType="1"/>
            </p:cNvCxnSpPr>
            <p:nvPr/>
          </p:nvCxnSpPr>
          <p:spPr bwMode="auto">
            <a:xfrm>
              <a:off x="206358" y="2534511"/>
              <a:ext cx="28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AutoShape 250"/>
            <p:cNvSpPr>
              <a:spLocks noChangeArrowheads="1"/>
            </p:cNvSpPr>
            <p:nvPr/>
          </p:nvSpPr>
          <p:spPr bwMode="auto">
            <a:xfrm>
              <a:off x="206358" y="2362774"/>
              <a:ext cx="28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№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6583" y="2362774"/>
            <a:ext cx="1620000" cy="171737"/>
            <a:chOff x="573431" y="2362774"/>
            <a:chExt cx="1620000" cy="171737"/>
          </a:xfrm>
        </p:grpSpPr>
        <p:cxnSp>
          <p:nvCxnSpPr>
            <p:cNvPr id="116" name="AutoShape 249"/>
            <p:cNvCxnSpPr>
              <a:cxnSpLocks noChangeShapeType="1"/>
              <a:stCxn id="117" idx="4"/>
              <a:endCxn id="117" idx="6"/>
            </p:cNvCxnSpPr>
            <p:nvPr/>
          </p:nvCxnSpPr>
          <p:spPr bwMode="auto">
            <a:xfrm>
              <a:off x="573431" y="2534511"/>
              <a:ext cx="16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AutoShape 250"/>
            <p:cNvSpPr>
              <a:spLocks noChangeArrowheads="1"/>
            </p:cNvSpPr>
            <p:nvPr/>
          </p:nvSpPr>
          <p:spPr bwMode="auto">
            <a:xfrm>
              <a:off x="573431" y="2362774"/>
              <a:ext cx="16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Темы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278808" y="2362774"/>
            <a:ext cx="720000" cy="171737"/>
            <a:chOff x="3699653" y="2362774"/>
            <a:chExt cx="720000" cy="171737"/>
          </a:xfrm>
        </p:grpSpPr>
        <p:cxnSp>
          <p:nvCxnSpPr>
            <p:cNvPr id="119" name="AutoShape 249"/>
            <p:cNvCxnSpPr>
              <a:cxnSpLocks noChangeShapeType="1"/>
              <a:stCxn id="120" idx="4"/>
              <a:endCxn id="120" idx="6"/>
            </p:cNvCxnSpPr>
            <p:nvPr/>
          </p:nvCxnSpPr>
          <p:spPr bwMode="auto">
            <a:xfrm>
              <a:off x="3699653" y="2534511"/>
              <a:ext cx="7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AutoShape 250"/>
            <p:cNvSpPr>
              <a:spLocks noChangeArrowheads="1"/>
            </p:cNvSpPr>
            <p:nvPr/>
          </p:nvSpPr>
          <p:spPr bwMode="auto">
            <a:xfrm>
              <a:off x="3699653" y="2362774"/>
              <a:ext cx="7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Время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495575" y="2362774"/>
            <a:ext cx="2808000" cy="171737"/>
            <a:chOff x="4498726" y="2362774"/>
            <a:chExt cx="2808000" cy="171737"/>
          </a:xfrm>
        </p:grpSpPr>
        <p:cxnSp>
          <p:nvCxnSpPr>
            <p:cNvPr id="122" name="AutoShape 249"/>
            <p:cNvCxnSpPr>
              <a:cxnSpLocks noChangeShapeType="1"/>
              <a:stCxn id="123" idx="4"/>
              <a:endCxn id="123" idx="6"/>
            </p:cNvCxnSpPr>
            <p:nvPr/>
          </p:nvCxnSpPr>
          <p:spPr bwMode="auto">
            <a:xfrm>
              <a:off x="4498726" y="2534511"/>
              <a:ext cx="280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AutoShape 250"/>
            <p:cNvSpPr>
              <a:spLocks noChangeArrowheads="1"/>
            </p:cNvSpPr>
            <p:nvPr/>
          </p:nvSpPr>
          <p:spPr bwMode="auto">
            <a:xfrm>
              <a:off x="4498726" y="2362774"/>
              <a:ext cx="280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Желаемый результат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85799" y="2362774"/>
            <a:ext cx="1332317" cy="171737"/>
            <a:chOff x="7385799" y="2362774"/>
            <a:chExt cx="1332317" cy="171737"/>
          </a:xfrm>
        </p:grpSpPr>
        <p:cxnSp>
          <p:nvCxnSpPr>
            <p:cNvPr id="125" name="AutoShape 249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7385799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AutoShape 250"/>
            <p:cNvSpPr>
              <a:spLocks noChangeArrowheads="1"/>
            </p:cNvSpPr>
            <p:nvPr/>
          </p:nvSpPr>
          <p:spPr bwMode="auto">
            <a:xfrm>
              <a:off x="7385799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Материалы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7" name="Group 126"/>
          <p:cNvGrpSpPr>
            <a:grpSpLocks/>
          </p:cNvGrpSpPr>
          <p:nvPr/>
        </p:nvGrpSpPr>
        <p:grpSpPr>
          <a:xfrm>
            <a:off x="3081033" y="2362774"/>
            <a:ext cx="1332317" cy="171737"/>
            <a:chOff x="2290067" y="2362774"/>
            <a:chExt cx="1332317" cy="171737"/>
          </a:xfrm>
        </p:grpSpPr>
        <p:cxnSp>
          <p:nvCxnSpPr>
            <p:cNvPr id="128" name="AutoShape 249"/>
            <p:cNvCxnSpPr>
              <a:cxnSpLocks noChangeShapeType="1"/>
              <a:stCxn id="129" idx="4"/>
              <a:endCxn id="129" idx="6"/>
            </p:cNvCxnSpPr>
            <p:nvPr/>
          </p:nvCxnSpPr>
          <p:spPr bwMode="auto">
            <a:xfrm>
              <a:off x="2290067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" name="AutoShape 250"/>
            <p:cNvSpPr>
              <a:spLocks noChangeArrowheads="1"/>
            </p:cNvSpPr>
            <p:nvPr/>
          </p:nvSpPr>
          <p:spPr bwMode="auto">
            <a:xfrm>
              <a:off x="2290067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>
                  <a:solidFill>
                    <a:srgbClr val="000000"/>
                  </a:solidFill>
                </a:rPr>
                <a:t>Ответственный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206358" y="3280438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206358" y="4354882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206358" y="5483114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/>
          </p:cNvCxnSpPr>
          <p:nvPr/>
        </p:nvCxnSpPr>
        <p:spPr>
          <a:xfrm>
            <a:off x="206358" y="1636083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262239" y="3355243"/>
            <a:ext cx="8455877" cy="2042755"/>
            <a:chOff x="262239" y="3470659"/>
            <a:chExt cx="8455877" cy="2042755"/>
          </a:xfrm>
        </p:grpSpPr>
        <p:sp>
          <p:nvSpPr>
            <p:cNvPr id="136" name="Rectangle 8"/>
            <p:cNvSpPr txBox="1">
              <a:spLocks/>
            </p:cNvSpPr>
            <p:nvPr/>
          </p:nvSpPr>
          <p:spPr>
            <a:xfrm>
              <a:off x="576583" y="3470659"/>
              <a:ext cx="16200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Представление целевого состояния процесса (идеального и целевого, </a:t>
              </a:r>
              <a:r>
                <a:rPr lang="ru-RU" sz="1000" dirty="0" smtClean="0"/>
                <a:t>для </a:t>
              </a:r>
              <a:r>
                <a:rPr lang="ru-RU" sz="1000" dirty="0"/>
                <a:t>проектов по оптимизации </a:t>
              </a:r>
              <a:r>
                <a:rPr lang="ru-RU" sz="1000" dirty="0" smtClean="0"/>
                <a:t>потоков)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8"/>
            <p:cNvSpPr txBox="1">
              <a:spLocks/>
            </p:cNvSpPr>
            <p:nvPr/>
          </p:nvSpPr>
          <p:spPr>
            <a:xfrm>
              <a:off x="2278808" y="3470659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10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8"/>
            <p:cNvSpPr txBox="1">
              <a:spLocks/>
            </p:cNvSpPr>
            <p:nvPr/>
          </p:nvSpPr>
          <p:spPr>
            <a:xfrm>
              <a:off x="4495575" y="3470659"/>
              <a:ext cx="280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Обеспечить понимание и одобрение целевого состояния </a:t>
              </a:r>
              <a:r>
                <a:rPr lang="ru-RU" sz="1000" dirty="0">
                  <a:solidFill>
                    <a:srgbClr val="000000"/>
                  </a:solidFill>
                </a:rPr>
                <a:t>процесса (идеального и целевого, </a:t>
              </a:r>
              <a:r>
                <a:rPr lang="ru-RU" sz="1000" dirty="0"/>
                <a:t>для проектов по оптимизации </a:t>
              </a:r>
              <a:r>
                <a:rPr lang="ru-RU" sz="1000" dirty="0" smtClean="0"/>
                <a:t>потоков)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8"/>
            <p:cNvSpPr txBox="1">
              <a:spLocks/>
            </p:cNvSpPr>
            <p:nvPr/>
          </p:nvSpPr>
          <p:spPr>
            <a:xfrm>
              <a:off x="7385799" y="3470659"/>
              <a:ext cx="133231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Карта процесса целевого </a:t>
              </a:r>
              <a:r>
                <a:rPr lang="ru-RU" sz="1000" dirty="0">
                  <a:solidFill>
                    <a:srgbClr val="000000"/>
                  </a:solidFill>
                </a:rPr>
                <a:t>состояния (идеального и целевого, </a:t>
              </a:r>
              <a:r>
                <a:rPr lang="ru-RU" sz="1000" dirty="0"/>
                <a:t>для проектов по оптимизации потоков)</a:t>
              </a:r>
              <a:endParaRPr lang="en-US" sz="1000" dirty="0">
                <a:solidFill>
                  <a:srgbClr val="000000"/>
                </a:solidFill>
              </a:endParaRPr>
            </a:p>
            <a:p>
              <a:pPr>
                <a:buClr>
                  <a:srgbClr val="002960"/>
                </a:buClr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8"/>
            <p:cNvSpPr txBox="1">
              <a:spLocks/>
            </p:cNvSpPr>
            <p:nvPr/>
          </p:nvSpPr>
          <p:spPr>
            <a:xfrm>
              <a:off x="3081033" y="3470659"/>
              <a:ext cx="1332317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Руководитель проекта</a:t>
              </a:r>
            </a:p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Участники команды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1" name="Oval 24"/>
            <p:cNvSpPr>
              <a:spLocks noChangeAspect="1" noChangeArrowheads="1"/>
            </p:cNvSpPr>
            <p:nvPr/>
          </p:nvSpPr>
          <p:spPr bwMode="auto">
            <a:xfrm>
              <a:off x="262239" y="3470659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71" name="Rectangle 8"/>
            <p:cNvSpPr txBox="1">
              <a:spLocks/>
            </p:cNvSpPr>
            <p:nvPr/>
          </p:nvSpPr>
          <p:spPr>
            <a:xfrm>
              <a:off x="7370041" y="4590084"/>
              <a:ext cx="133231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Перечень предлагаемых решений с оценками путей достижения целей, влияния и рисков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8"/>
            <p:cNvSpPr txBox="1">
              <a:spLocks/>
            </p:cNvSpPr>
            <p:nvPr/>
          </p:nvSpPr>
          <p:spPr>
            <a:xfrm>
              <a:off x="3081033" y="4698991"/>
              <a:ext cx="1332317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Руководитель проекта</a:t>
              </a:r>
            </a:p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Участники команды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62239" y="4429687"/>
            <a:ext cx="8315705" cy="615553"/>
            <a:chOff x="262239" y="4197350"/>
            <a:chExt cx="8315705" cy="615553"/>
          </a:xfrm>
        </p:grpSpPr>
        <p:sp>
          <p:nvSpPr>
            <p:cNvPr id="143" name="Rectangle 8"/>
            <p:cNvSpPr txBox="1">
              <a:spLocks/>
            </p:cNvSpPr>
            <p:nvPr/>
          </p:nvSpPr>
          <p:spPr>
            <a:xfrm>
              <a:off x="576583" y="4197350"/>
              <a:ext cx="1620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Представление предлагаемых решений по достижению целевого состояния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4" name="Rectangle 8"/>
            <p:cNvSpPr txBox="1">
              <a:spLocks/>
            </p:cNvSpPr>
            <p:nvPr/>
          </p:nvSpPr>
          <p:spPr>
            <a:xfrm>
              <a:off x="2278808" y="419735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5" name="Rectangle 8"/>
            <p:cNvSpPr txBox="1">
              <a:spLocks/>
            </p:cNvSpPr>
            <p:nvPr/>
          </p:nvSpPr>
          <p:spPr>
            <a:xfrm>
              <a:off x="4495575" y="4197350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Обеспечить </a:t>
              </a:r>
              <a:r>
                <a:rPr lang="ru-RU" sz="1000" dirty="0" smtClean="0">
                  <a:solidFill>
                    <a:srgbClr val="000000"/>
                  </a:solidFill>
                </a:rPr>
                <a:t>понимание необходимости каждого предлагаемого решения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8"/>
            <p:cNvSpPr txBox="1">
              <a:spLocks/>
            </p:cNvSpPr>
            <p:nvPr/>
          </p:nvSpPr>
          <p:spPr>
            <a:xfrm>
              <a:off x="7385800" y="4197350"/>
              <a:ext cx="119214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endParaRPr lang="ru-RU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8" name="Oval 24"/>
            <p:cNvSpPr>
              <a:spLocks noChangeAspect="1" noChangeArrowheads="1"/>
            </p:cNvSpPr>
            <p:nvPr/>
          </p:nvSpPr>
          <p:spPr bwMode="auto">
            <a:xfrm>
              <a:off x="262239" y="419735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3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62239" y="2590080"/>
            <a:ext cx="8556480" cy="615553"/>
            <a:chOff x="262239" y="2590080"/>
            <a:chExt cx="8556480" cy="615553"/>
          </a:xfrm>
        </p:grpSpPr>
        <p:sp>
          <p:nvSpPr>
            <p:cNvPr id="150" name="Rectangle 8"/>
            <p:cNvSpPr txBox="1">
              <a:spLocks/>
            </p:cNvSpPr>
            <p:nvPr/>
          </p:nvSpPr>
          <p:spPr>
            <a:xfrm>
              <a:off x="576583" y="2590080"/>
              <a:ext cx="1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Цели и задачи проекта, </a:t>
              </a:r>
              <a:r>
                <a:rPr lang="ru-RU" sz="1000" dirty="0" smtClean="0">
                  <a:solidFill>
                    <a:srgbClr val="000000"/>
                  </a:solidFill>
                </a:rPr>
                <a:t>проблематика текущего состояния процесса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8"/>
            <p:cNvSpPr txBox="1">
              <a:spLocks/>
            </p:cNvSpPr>
            <p:nvPr/>
          </p:nvSpPr>
          <p:spPr>
            <a:xfrm>
              <a:off x="2278808" y="259008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8"/>
            <p:cNvSpPr txBox="1">
              <a:spLocks/>
            </p:cNvSpPr>
            <p:nvPr/>
          </p:nvSpPr>
          <p:spPr>
            <a:xfrm>
              <a:off x="4495575" y="2590080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Информировать о проблематике текущего состояния и необходимости улучшений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3" name="Rectangle 8"/>
            <p:cNvSpPr txBox="1">
              <a:spLocks/>
            </p:cNvSpPr>
            <p:nvPr/>
          </p:nvSpPr>
          <p:spPr>
            <a:xfrm>
              <a:off x="7385799" y="2590080"/>
              <a:ext cx="143292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Карточка проекта.</a:t>
              </a:r>
            </a:p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Карта процесса текущего состояния</a:t>
              </a:r>
            </a:p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ПА №1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4" name="Rectangle 8"/>
            <p:cNvSpPr txBox="1">
              <a:spLocks/>
            </p:cNvSpPr>
            <p:nvPr/>
          </p:nvSpPr>
          <p:spPr>
            <a:xfrm>
              <a:off x="3081033" y="2590080"/>
              <a:ext cx="126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Руководитель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5" name="Oval 24"/>
            <p:cNvSpPr>
              <a:spLocks noChangeAspect="1" noChangeArrowheads="1"/>
            </p:cNvSpPr>
            <p:nvPr/>
          </p:nvSpPr>
          <p:spPr bwMode="auto">
            <a:xfrm>
              <a:off x="262239" y="259008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1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62239" y="5557919"/>
            <a:ext cx="8455877" cy="615553"/>
            <a:chOff x="262239" y="4924041"/>
            <a:chExt cx="8455877" cy="615553"/>
          </a:xfrm>
        </p:grpSpPr>
        <p:sp>
          <p:nvSpPr>
            <p:cNvPr id="157" name="Rectangle 8"/>
            <p:cNvSpPr txBox="1">
              <a:spLocks/>
            </p:cNvSpPr>
            <p:nvPr/>
          </p:nvSpPr>
          <p:spPr>
            <a:xfrm>
              <a:off x="576583" y="4924041"/>
              <a:ext cx="1620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Получение одобрения/ корректировки целевого состояния и предлагаемых решений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 8"/>
            <p:cNvSpPr txBox="1">
              <a:spLocks/>
            </p:cNvSpPr>
            <p:nvPr/>
          </p:nvSpPr>
          <p:spPr>
            <a:xfrm>
              <a:off x="2278808" y="4924041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9" name="Rectangle 8"/>
            <p:cNvSpPr txBox="1">
              <a:spLocks/>
            </p:cNvSpPr>
            <p:nvPr/>
          </p:nvSpPr>
          <p:spPr>
            <a:xfrm>
              <a:off x="4495575" y="4924041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Целевое состояние и все предлагаемые решения одобрены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0" name="Rectangle 8"/>
            <p:cNvSpPr txBox="1">
              <a:spLocks/>
            </p:cNvSpPr>
            <p:nvPr/>
          </p:nvSpPr>
          <p:spPr>
            <a:xfrm>
              <a:off x="7385799" y="4924041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Нет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1" name="Rectangle 8"/>
            <p:cNvSpPr txBox="1">
              <a:spLocks/>
            </p:cNvSpPr>
            <p:nvPr/>
          </p:nvSpPr>
          <p:spPr>
            <a:xfrm>
              <a:off x="3081034" y="4924041"/>
              <a:ext cx="10770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Заказчик процесса и заказчик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2" name="Oval 24"/>
            <p:cNvSpPr>
              <a:spLocks noChangeAspect="1" noChangeArrowheads="1"/>
            </p:cNvSpPr>
            <p:nvPr/>
          </p:nvSpPr>
          <p:spPr bwMode="auto">
            <a:xfrm>
              <a:off x="262239" y="4924041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4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8" name="Rectangle 10"/>
          <p:cNvSpPr txBox="1">
            <a:spLocks/>
          </p:cNvSpPr>
          <p:nvPr/>
        </p:nvSpPr>
        <p:spPr>
          <a:xfrm>
            <a:off x="3119082" y="1691652"/>
            <a:ext cx="14241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Александрова О.В.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Евсеева Т.И.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 Холодова Р.П.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Ставцева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Н.А.</a:t>
            </a:r>
          </a:p>
        </p:txBody>
      </p:sp>
      <p:pic>
        <p:nvPicPr>
          <p:cNvPr id="271444" name="Picture 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63" y="35894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446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00" y="-55518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0" y="322744"/>
            <a:ext cx="5492991" cy="307777"/>
          </a:xfrm>
        </p:spPr>
        <p:txBody>
          <a:bodyPr/>
          <a:lstStyle/>
          <a:p>
            <a:r>
              <a:rPr lang="ru-RU" sz="1000" dirty="0" smtClean="0"/>
              <a:t>План совещания по защите подходов внедрения по проекту </a:t>
            </a:r>
            <a:br>
              <a:rPr lang="ru-RU" sz="1000" dirty="0" smtClean="0"/>
            </a:br>
            <a:r>
              <a:rPr lang="ru-RU" sz="1000" dirty="0" smtClean="0"/>
              <a:t>«</a:t>
            </a:r>
            <a:r>
              <a:rPr lang="ru-RU" sz="1000" dirty="0" smtClean="0"/>
              <a:t>Оптимизация процесса </a:t>
            </a:r>
            <a:r>
              <a:rPr lang="ru-RU" sz="1000" dirty="0"/>
              <a:t> </a:t>
            </a:r>
            <a:r>
              <a:rPr lang="ru-RU" sz="1000" dirty="0" smtClean="0"/>
              <a:t>сбора детей на прогулку с помощью алгоритмов»</a:t>
            </a: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24501" y="1657961"/>
            <a:ext cx="18049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Clr>
                <a:srgbClr val="002960"/>
              </a:buClr>
              <a:buFont typeface="Wingdings" pitchFamily="2" charset="2"/>
              <a:buChar char="§"/>
            </a:pPr>
            <a:r>
              <a:rPr lang="ru-RU" altLang="ru-RU" sz="1000" kern="0" dirty="0">
                <a:solidFill>
                  <a:srgbClr val="414142"/>
                </a:solidFill>
              </a:rPr>
              <a:t>Холодова И.В.</a:t>
            </a:r>
          </a:p>
        </p:txBody>
      </p:sp>
    </p:spTree>
    <p:extLst>
      <p:ext uri="{BB962C8B-B14F-4D97-AF65-F5344CB8AC3E}">
        <p14:creationId xmlns:p14="http://schemas.microsoft.com/office/powerpoint/2010/main" val="12388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0174" y="265515"/>
            <a:ext cx="5425941" cy="3231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50" dirty="0" smtClean="0"/>
              <a:t>План мероприятий по проекту «Оптимизация процесса </a:t>
            </a:r>
            <a:r>
              <a:rPr lang="ru-RU" sz="1050" dirty="0"/>
              <a:t> </a:t>
            </a:r>
            <a:r>
              <a:rPr lang="ru-RU" sz="1050" dirty="0" smtClean="0"/>
              <a:t>сбора детей на прогулку с помощью алгоритмов»</a:t>
            </a:r>
            <a:endParaRPr lang="en-US" sz="105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09728"/>
              </p:ext>
            </p:extLst>
          </p:nvPr>
        </p:nvGraphicFramePr>
        <p:xfrm>
          <a:off x="119056" y="1039092"/>
          <a:ext cx="8692437" cy="4595908"/>
        </p:xfrm>
        <a:graphic>
          <a:graphicData uri="http://schemas.openxmlformats.org/drawingml/2006/table">
            <a:tbl>
              <a:tblPr/>
              <a:tblGrid>
                <a:gridCol w="25400"/>
                <a:gridCol w="236544"/>
                <a:gridCol w="828675"/>
                <a:gridCol w="1609725"/>
                <a:gridCol w="1085850"/>
                <a:gridCol w="838200"/>
                <a:gridCol w="685800"/>
                <a:gridCol w="238125"/>
                <a:gridCol w="238125"/>
                <a:gridCol w="200025"/>
                <a:gridCol w="247650"/>
                <a:gridCol w="266700"/>
                <a:gridCol w="228600"/>
                <a:gridCol w="285750"/>
                <a:gridCol w="285750"/>
                <a:gridCol w="266700"/>
                <a:gridCol w="190500"/>
                <a:gridCol w="247650"/>
                <a:gridCol w="295278"/>
                <a:gridCol w="391390"/>
              </a:tblGrid>
              <a:tr h="299857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 мероприятий по проекту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«Оптимизация процесса размещения информации на сайте, в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мессенджерах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и социальных сетях МБДОУ Детский сад №61 комбинированного вида»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Проблема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Мероприятие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Эффект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Отв.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Сроки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2024</a:t>
                      </a:r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000" dirty="0" smtClean="0"/>
                        <a:t>статус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апрель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май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июнь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июль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август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Сент</a:t>
                      </a:r>
                      <a:r>
                        <a:rPr lang="ru-RU" sz="900" dirty="0" smtClean="0"/>
                        <a:t>/</a:t>
                      </a:r>
                      <a:r>
                        <a:rPr lang="ru-RU" sz="900" dirty="0" err="1" smtClean="0"/>
                        <a:t>октя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03-17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17-24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01-15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15-25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22-25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01-15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06-28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01-18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18-31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01-30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01-</a:t>
                      </a:r>
                    </a:p>
                    <a:p>
                      <a:pPr algn="ctr"/>
                      <a:r>
                        <a:rPr lang="ru-RU" sz="900" dirty="0" smtClean="0"/>
                        <a:t>31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4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1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  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Старт проекта. Разработка   паспорта проекта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11">
                  <a:txBody>
                    <a:bodyPr/>
                    <a:lstStyle/>
                    <a:p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03.04.24-17.04.24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17.04.24-24.04.24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17.04.24-15.05.24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17.05.2024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25.05.24-03.10.24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Возилкина</a:t>
                      </a:r>
                      <a:r>
                        <a:rPr lang="ru-RU" sz="800" dirty="0" smtClean="0"/>
                        <a:t> Е.В.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04.09.24-08.09.24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31.10.2024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7" name="Овал 86"/>
          <p:cNvSpPr/>
          <p:nvPr/>
        </p:nvSpPr>
        <p:spPr>
          <a:xfrm>
            <a:off x="8522277" y="3664002"/>
            <a:ext cx="206802" cy="20680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88" name="Rectangl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4304" y="5916042"/>
            <a:ext cx="79869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 - Выполнено;             - Выполнено с замечаниями (выполняется с отставанием);            - Не выполнено;              - Срок не наступил                </a:t>
            </a:r>
            <a:endParaRPr lang="ru-RU" sz="1000" dirty="0"/>
          </a:p>
        </p:txBody>
      </p:sp>
      <p:sp>
        <p:nvSpPr>
          <p:cNvPr id="89" name="Овал 88"/>
          <p:cNvSpPr/>
          <p:nvPr/>
        </p:nvSpPr>
        <p:spPr>
          <a:xfrm>
            <a:off x="1713609" y="5865028"/>
            <a:ext cx="206802" cy="20680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0" name="Овал 89"/>
          <p:cNvSpPr/>
          <p:nvPr/>
        </p:nvSpPr>
        <p:spPr>
          <a:xfrm>
            <a:off x="5630982" y="5889585"/>
            <a:ext cx="206802" cy="20680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1" name="Овал 90"/>
          <p:cNvSpPr/>
          <p:nvPr/>
        </p:nvSpPr>
        <p:spPr>
          <a:xfrm>
            <a:off x="7085710" y="5903128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2" name="Овал 91"/>
          <p:cNvSpPr/>
          <p:nvPr/>
        </p:nvSpPr>
        <p:spPr>
          <a:xfrm>
            <a:off x="8525239" y="2740590"/>
            <a:ext cx="206802" cy="206802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3" name="Овал 92"/>
          <p:cNvSpPr/>
          <p:nvPr/>
        </p:nvSpPr>
        <p:spPr>
          <a:xfrm>
            <a:off x="8516354" y="3198202"/>
            <a:ext cx="206802" cy="206802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93" y="2305049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77" y="4589130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572418" y="3032181"/>
            <a:ext cx="553998" cy="74564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800" dirty="0" smtClean="0"/>
              <a:t>Задержка выхода детей на прогулку</a:t>
            </a:r>
            <a:endParaRPr lang="ru-RU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873479" y="2280510"/>
            <a:ext cx="10292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Возилкина</a:t>
            </a:r>
            <a:r>
              <a:rPr lang="ru-RU" sz="800" dirty="0"/>
              <a:t> </a:t>
            </a:r>
            <a:r>
              <a:rPr lang="ru-RU" sz="800" dirty="0" smtClean="0"/>
              <a:t>Е.В.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222241" y="2698250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Анализ текущей ситуации.</a:t>
            </a:r>
          </a:p>
          <a:p>
            <a:r>
              <a:rPr lang="ru-RU" sz="800" dirty="0" smtClean="0"/>
              <a:t>Картирование процесса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952875" y="2674714"/>
            <a:ext cx="924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Команда проекта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239351" y="3036804"/>
            <a:ext cx="136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Разработка карты текущего  и целевого состояния процесса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907162" y="3159915"/>
            <a:ext cx="93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</a:p>
          <a:p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547" y="3540314"/>
            <a:ext cx="172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Выявление коренных причин проблем, формирование предложений по их решению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64834" y="3691191"/>
            <a:ext cx="93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9547" y="4016967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Защита выработанных </a:t>
            </a:r>
          </a:p>
          <a:p>
            <a:r>
              <a:rPr lang="ru-RU" sz="800" dirty="0"/>
              <a:t>предложений по </a:t>
            </a:r>
            <a:r>
              <a:rPr lang="ru-RU" sz="800" dirty="0" smtClean="0"/>
              <a:t>совершен-</a:t>
            </a:r>
          </a:p>
          <a:p>
            <a:r>
              <a:rPr lang="ru-RU" sz="800" dirty="0" err="1" smtClean="0"/>
              <a:t>ствованию</a:t>
            </a:r>
            <a:r>
              <a:rPr lang="ru-RU" sz="800" dirty="0"/>
              <a:t> плана мероприятий</a:t>
            </a:r>
          </a:p>
          <a:p>
            <a:endParaRPr lang="ru-RU" sz="800" dirty="0"/>
          </a:p>
          <a:p>
            <a:endParaRPr lang="ru-RU" sz="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864834" y="4140769"/>
            <a:ext cx="977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Е.В.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2241" y="4472289"/>
            <a:ext cx="151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Реализация плана</a:t>
            </a:r>
          </a:p>
          <a:p>
            <a:r>
              <a:rPr lang="ru-RU" sz="800" dirty="0" smtClean="0"/>
              <a:t> мероприятий</a:t>
            </a:r>
            <a:endParaRPr lang="ru-RU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0366" y="4472289"/>
            <a:ext cx="924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К</a:t>
            </a:r>
            <a:r>
              <a:rPr lang="ru-RU" sz="800" dirty="0" smtClean="0"/>
              <a:t>оманда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547" y="4843814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Контроль(производственный </a:t>
            </a:r>
          </a:p>
          <a:p>
            <a:r>
              <a:rPr lang="ru-RU" sz="800" dirty="0" smtClean="0"/>
              <a:t>Анализ) и стандартизация </a:t>
            </a:r>
          </a:p>
          <a:p>
            <a:r>
              <a:rPr lang="ru-RU" sz="800" dirty="0" smtClean="0"/>
              <a:t>результата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9351" y="5354426"/>
            <a:ext cx="1050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Закрытие проекта</a:t>
            </a:r>
            <a:endParaRPr lang="ru-RU" sz="800" dirty="0"/>
          </a:p>
        </p:txBody>
      </p:sp>
      <p:sp>
        <p:nvSpPr>
          <p:cNvPr id="36" name="Овал 35"/>
          <p:cNvSpPr/>
          <p:nvPr/>
        </p:nvSpPr>
        <p:spPr>
          <a:xfrm>
            <a:off x="8503662" y="4877565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8528200" y="5341206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3864834" y="5283460"/>
            <a:ext cx="907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Е.В.</a:t>
            </a:r>
            <a:endParaRPr lang="ru-RU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87649" y="3144529"/>
            <a:ext cx="1165226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800" dirty="0" smtClean="0"/>
              <a:t>Сокращение времени одевания детей на прогулку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800" dirty="0" smtClean="0"/>
              <a:t>Увеличение времени для прогулки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800" dirty="0" smtClean="0"/>
              <a:t>Развитие самостоятельности и взаимопомощи среди сверстников</a:t>
            </a:r>
            <a:endParaRPr lang="ru-RU" sz="800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16" y="51475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53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Овал 34"/>
          <p:cNvSpPr/>
          <p:nvPr/>
        </p:nvSpPr>
        <p:spPr>
          <a:xfrm>
            <a:off x="8484470" y="4149411"/>
            <a:ext cx="206802" cy="20680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38" name="Овал 37"/>
          <p:cNvSpPr/>
          <p:nvPr/>
        </p:nvSpPr>
        <p:spPr>
          <a:xfrm>
            <a:off x="8503662" y="4589130"/>
            <a:ext cx="206802" cy="206802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dirty="0"/>
          </a:p>
        </p:txBody>
      </p:sp>
      <p:sp>
        <p:nvSpPr>
          <p:cNvPr id="39" name="Овал 38"/>
          <p:cNvSpPr/>
          <p:nvPr/>
        </p:nvSpPr>
        <p:spPr>
          <a:xfrm>
            <a:off x="373192" y="5878716"/>
            <a:ext cx="206802" cy="206802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dirty="0"/>
          </a:p>
        </p:txBody>
      </p:sp>
      <p:sp>
        <p:nvSpPr>
          <p:cNvPr id="40" name="Овал 39"/>
          <p:cNvSpPr/>
          <p:nvPr/>
        </p:nvSpPr>
        <p:spPr>
          <a:xfrm>
            <a:off x="8505888" y="4877565"/>
            <a:ext cx="206802" cy="206802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dirty="0"/>
          </a:p>
        </p:txBody>
      </p:sp>
      <p:sp>
        <p:nvSpPr>
          <p:cNvPr id="41" name="Овал 40"/>
          <p:cNvSpPr/>
          <p:nvPr/>
        </p:nvSpPr>
        <p:spPr>
          <a:xfrm>
            <a:off x="8529460" y="5354426"/>
            <a:ext cx="206802" cy="206802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891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8086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18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1900" y="158750"/>
            <a:ext cx="6681176" cy="553998"/>
          </a:xfrm>
        </p:spPr>
        <p:txBody>
          <a:bodyPr/>
          <a:lstStyle/>
          <a:p>
            <a:r>
              <a:rPr lang="ru-RU" sz="1800" dirty="0"/>
              <a:t>Мониторинг достигнутых результатов. Производственный анализ №2</a:t>
            </a:r>
          </a:p>
        </p:txBody>
      </p:sp>
      <p:sp>
        <p:nvSpPr>
          <p:cNvPr id="282" name="Rectangle 28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22238" y="1227941"/>
            <a:ext cx="369899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83" name="Rectangle 14"/>
          <p:cNvSpPr txBox="1"/>
          <p:nvPr>
            <p:custDataLst>
              <p:tags r:id="rId6"/>
            </p:custDataLst>
          </p:nvPr>
        </p:nvSpPr>
        <p:spPr>
          <a:xfrm>
            <a:off x="153988" y="1291441"/>
            <a:ext cx="35004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Мониторинг ВПП по каждому этапу процесса</a:t>
            </a:r>
          </a:p>
        </p:txBody>
      </p:sp>
      <p:sp>
        <p:nvSpPr>
          <p:cNvPr id="285" name="Rectangle 28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122238" y="1228725"/>
            <a:ext cx="3698991" cy="50290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76" name="Rectangle 137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3893841" y="1228725"/>
            <a:ext cx="494153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77" name="Rectangle 1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975389" y="1292225"/>
            <a:ext cx="4916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Анализ </a:t>
            </a:r>
            <a:r>
              <a:rPr lang="ru-RU" sz="1000" b="1" dirty="0" smtClean="0"/>
              <a:t>и решение проблем</a:t>
            </a:r>
            <a:endParaRPr lang="ru-RU" sz="1000" b="1" dirty="0"/>
          </a:p>
        </p:txBody>
      </p:sp>
      <p:sp>
        <p:nvSpPr>
          <p:cNvPr id="380" name="Rectangle 223"/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3893841" y="1228725"/>
            <a:ext cx="4941531" cy="50290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381" name="Group 1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985014" y="1673225"/>
            <a:ext cx="1347382" cy="173038"/>
            <a:chOff x="915" y="921"/>
            <a:chExt cx="2686" cy="109"/>
          </a:xfrm>
        </p:grpSpPr>
        <p:cxnSp>
          <p:nvCxnSpPr>
            <p:cNvPr id="382" name="AutoShape 249"/>
            <p:cNvCxnSpPr>
              <a:cxnSpLocks noChangeShapeType="1"/>
              <a:stCxn id="383" idx="4"/>
              <a:endCxn id="38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3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/>
                <a:t>Проблема</a:t>
              </a:r>
            </a:p>
          </p:txBody>
        </p:sp>
      </p:grpSp>
      <p:grpSp>
        <p:nvGrpSpPr>
          <p:cNvPr id="386" name="Group 1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445017" y="1673226"/>
            <a:ext cx="1589695" cy="173038"/>
            <a:chOff x="915" y="921"/>
            <a:chExt cx="2686" cy="109"/>
          </a:xfrm>
        </p:grpSpPr>
        <p:cxnSp>
          <p:nvCxnSpPr>
            <p:cNvPr id="387" name="AutoShape 249"/>
            <p:cNvCxnSpPr>
              <a:cxnSpLocks noChangeShapeType="1"/>
              <a:stCxn id="388" idx="4"/>
              <a:endCxn id="38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8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Коренная </a:t>
              </a:r>
              <a:r>
                <a:rPr lang="ru-RU" sz="1000" b="1" dirty="0"/>
                <a:t>причина</a:t>
              </a:r>
            </a:p>
          </p:txBody>
        </p:sp>
      </p:grpSp>
      <p:grpSp>
        <p:nvGrpSpPr>
          <p:cNvPr id="391" name="Group 1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146951" y="1519240"/>
            <a:ext cx="1659042" cy="327026"/>
            <a:chOff x="915" y="824"/>
            <a:chExt cx="2686" cy="206"/>
          </a:xfrm>
        </p:grpSpPr>
        <p:cxnSp>
          <p:nvCxnSpPr>
            <p:cNvPr id="392" name="AutoShape 249"/>
            <p:cNvCxnSpPr>
              <a:cxnSpLocks noChangeShapeType="1"/>
              <a:stCxn id="393" idx="4"/>
              <a:endCxn id="39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3" name="AutoShape 250"/>
            <p:cNvSpPr>
              <a:spLocks noChangeArrowheads="1"/>
            </p:cNvSpPr>
            <p:nvPr/>
          </p:nvSpPr>
          <p:spPr bwMode="auto">
            <a:xfrm>
              <a:off x="915" y="824"/>
              <a:ext cx="2686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Предлагаемые </a:t>
              </a:r>
              <a:r>
                <a:rPr lang="ru-RU" sz="1000" b="1" dirty="0"/>
                <a:t>решения</a:t>
              </a:r>
            </a:p>
          </p:txBody>
        </p:sp>
      </p:grpSp>
      <p:pic>
        <p:nvPicPr>
          <p:cNvPr id="259308" name="Picture 23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93" y="76741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310" name="Picture 23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25" y="-51847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593893000"/>
              </p:ext>
            </p:extLst>
          </p:nvPr>
        </p:nvGraphicFramePr>
        <p:xfrm>
          <a:off x="158750" y="1552577"/>
          <a:ext cx="3685425" cy="451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75388" y="1915409"/>
            <a:ext cx="13570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675" lvl="1" indent="-192088" fontAlgn="auto">
              <a:spcBef>
                <a:spcPts val="0"/>
              </a:spcBef>
              <a:spcAft>
                <a:spcPts val="0"/>
              </a:spcAft>
              <a:buSzPct val="125000"/>
              <a:buFont typeface="Arial" charset="0"/>
              <a:buChar char="▪"/>
              <a:tabLst>
                <a:tab pos="82550" algn="l"/>
              </a:tabLst>
              <a:defRPr/>
            </a:pPr>
            <a:r>
              <a:rPr lang="ru-RU" sz="1000" dirty="0">
                <a:solidFill>
                  <a:schemeClr val="dk1"/>
                </a:solidFill>
                <a:latin typeface="+mn-lt"/>
              </a:rPr>
              <a:t>Долгий процесс одевания на прогулку</a:t>
            </a:r>
          </a:p>
          <a:p>
            <a:pPr marL="193675" lvl="1" indent="-192088" fontAlgn="auto">
              <a:spcBef>
                <a:spcPts val="0"/>
              </a:spcBef>
              <a:spcAft>
                <a:spcPts val="0"/>
              </a:spcAft>
              <a:buSzPct val="125000"/>
              <a:buFont typeface="Arial" charset="0"/>
              <a:buChar char="▪"/>
              <a:tabLst>
                <a:tab pos="82550" algn="l"/>
              </a:tabLst>
              <a:defRPr/>
            </a:pPr>
            <a:r>
              <a:rPr lang="ru-RU" sz="1000" dirty="0">
                <a:solidFill>
                  <a:schemeClr val="dk1"/>
                </a:solidFill>
                <a:latin typeface="+mn-lt"/>
              </a:rPr>
              <a:t>Низкая ориентировка в шкафах для раздевания (одевания)</a:t>
            </a:r>
          </a:p>
          <a:p>
            <a:pPr marL="193675" lvl="1" indent="-192088" fontAlgn="auto">
              <a:spcBef>
                <a:spcPts val="0"/>
              </a:spcBef>
              <a:spcAft>
                <a:spcPts val="0"/>
              </a:spcAft>
              <a:buSzPct val="125000"/>
              <a:buFont typeface="Arial" charset="0"/>
              <a:buChar char="▪"/>
              <a:tabLst>
                <a:tab pos="82550" algn="l"/>
              </a:tabLst>
              <a:defRPr/>
            </a:pPr>
            <a:r>
              <a:rPr lang="ru-RU" sz="1000" dirty="0">
                <a:solidFill>
                  <a:schemeClr val="dk1"/>
                </a:solidFill>
                <a:latin typeface="+mn-lt"/>
              </a:rPr>
              <a:t>Отсутствие визуализации в шкафах</a:t>
            </a:r>
          </a:p>
          <a:p>
            <a:pPr marL="193675" lvl="1" indent="-192088" fontAlgn="auto">
              <a:spcBef>
                <a:spcPts val="0"/>
              </a:spcBef>
              <a:spcAft>
                <a:spcPts val="0"/>
              </a:spcAft>
              <a:buSzPct val="125000"/>
              <a:buFont typeface="Arial" charset="0"/>
              <a:buChar char="▪"/>
              <a:tabLst>
                <a:tab pos="82550" algn="l"/>
              </a:tabLst>
              <a:defRPr/>
            </a:pPr>
            <a:r>
              <a:rPr lang="ru-RU" sz="1000" dirty="0">
                <a:solidFill>
                  <a:schemeClr val="dk1"/>
                </a:solidFill>
                <a:latin typeface="+mn-lt"/>
              </a:rPr>
              <a:t>Отсутствие единой системы сборов на прогулку</a:t>
            </a:r>
          </a:p>
          <a:p>
            <a:pPr marL="193675" lvl="1" indent="-192088" fontAlgn="auto">
              <a:spcBef>
                <a:spcPts val="0"/>
              </a:spcBef>
              <a:spcAft>
                <a:spcPts val="0"/>
              </a:spcAft>
              <a:buSzPct val="125000"/>
              <a:buFont typeface="Arial" charset="0"/>
              <a:buChar char="▪"/>
              <a:tabLst>
                <a:tab pos="82550" algn="l"/>
              </a:tabLst>
              <a:defRPr/>
            </a:pPr>
            <a:r>
              <a:rPr lang="ru-RU" sz="1000" dirty="0">
                <a:solidFill>
                  <a:schemeClr val="dk1"/>
                </a:solidFill>
                <a:latin typeface="+mn-lt"/>
              </a:rPr>
              <a:t>Отсутствие наглядного алгоритма сбора на прогулку</a:t>
            </a:r>
          </a:p>
        </p:txBody>
      </p:sp>
      <p:sp>
        <p:nvSpPr>
          <p:cNvPr id="31" name="Rectangle 2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462107" y="1910883"/>
            <a:ext cx="13186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900" dirty="0" smtClean="0"/>
              <a:t>Временные потери при оптимизации процесса сбора на прогулку</a:t>
            </a:r>
            <a:endParaRPr lang="en-US" sz="900" dirty="0"/>
          </a:p>
        </p:txBody>
      </p:sp>
      <p:sp>
        <p:nvSpPr>
          <p:cNvPr id="32" name="Rectangle 2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7146951" y="1913662"/>
            <a:ext cx="16590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Разработать алгоритмы сбора на прогулку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Учить детей следовать алгоритмам 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Разработать стандарт процесса сбора на прогулку</a:t>
            </a:r>
          </a:p>
        </p:txBody>
      </p:sp>
    </p:spTree>
    <p:extLst>
      <p:ext uri="{BB962C8B-B14F-4D97-AF65-F5344CB8AC3E}">
        <p14:creationId xmlns:p14="http://schemas.microsoft.com/office/powerpoint/2010/main" val="35253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/>
          <p:nvPr/>
        </p:nvSpPr>
        <p:spPr>
          <a:xfrm>
            <a:off x="5760908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48" name="Shape 948"/>
          <p:cNvSpPr/>
          <p:nvPr/>
        </p:nvSpPr>
        <p:spPr>
          <a:xfrm>
            <a:off x="6852050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49" name="Shape 949"/>
          <p:cNvSpPr/>
          <p:nvPr/>
        </p:nvSpPr>
        <p:spPr>
          <a:xfrm>
            <a:off x="7895567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50" name="Shape 950"/>
          <p:cNvSpPr txBox="1">
            <a:spLocks noGrp="1"/>
          </p:cNvSpPr>
          <p:nvPr>
            <p:ph type="title" idx="4294967295"/>
          </p:nvPr>
        </p:nvSpPr>
        <p:spPr>
          <a:xfrm>
            <a:off x="1172165" y="95508"/>
            <a:ext cx="5355095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>
            <a:spAutoFit/>
          </a:bodyPr>
          <a:lstStyle>
            <a:defPPr/>
            <a:lvl1pPr lvl="0"/>
          </a:lstStyle>
          <a:p>
            <a:r>
              <a:rPr sz="1200" dirty="0" err="1"/>
              <a:t>Анкетирование</a:t>
            </a:r>
            <a:r>
              <a:rPr sz="1200" dirty="0"/>
              <a:t> №2 </a:t>
            </a:r>
            <a:r>
              <a:rPr sz="1200" dirty="0" err="1"/>
              <a:t>заказчиков</a:t>
            </a:r>
            <a:r>
              <a:rPr sz="1200" dirty="0"/>
              <a:t> </a:t>
            </a:r>
            <a:r>
              <a:rPr sz="1200" dirty="0" err="1"/>
              <a:t>по</a:t>
            </a:r>
            <a:r>
              <a:rPr sz="1200" dirty="0"/>
              <a:t> </a:t>
            </a:r>
            <a:r>
              <a:rPr sz="1200" dirty="0" err="1"/>
              <a:t>процессу</a:t>
            </a:r>
            <a:r>
              <a:rPr sz="1200" dirty="0"/>
              <a:t> </a:t>
            </a:r>
            <a:br>
              <a:rPr sz="1200" dirty="0"/>
            </a:br>
            <a:r>
              <a:rPr sz="1200" dirty="0"/>
              <a:t>«</a:t>
            </a:r>
            <a:r>
              <a:rPr sz="1200" dirty="0" err="1"/>
              <a:t>Оптимизация</a:t>
            </a:r>
            <a:r>
              <a:rPr sz="1200" dirty="0"/>
              <a:t> </a:t>
            </a:r>
            <a:r>
              <a:rPr lang="ru-RU" sz="1200" dirty="0" smtClean="0"/>
              <a:t>процесса</a:t>
            </a:r>
            <a:r>
              <a:rPr sz="1200" dirty="0" smtClean="0"/>
              <a:t> </a:t>
            </a:r>
            <a:r>
              <a:rPr lang="ru-RU" sz="1200" dirty="0" smtClean="0"/>
              <a:t>сбора детей на прогулку с помощью алгоритмов</a:t>
            </a:r>
            <a:r>
              <a:rPr sz="1200" dirty="0" smtClean="0"/>
              <a:t>»</a:t>
            </a:r>
            <a:endParaRPr sz="1200" dirty="0"/>
          </a:p>
        </p:txBody>
      </p:sp>
      <p:sp>
        <p:nvSpPr>
          <p:cNvPr id="951" name="Shape 951"/>
          <p:cNvSpPr txBox="1"/>
          <p:nvPr/>
        </p:nvSpPr>
        <p:spPr>
          <a:xfrm>
            <a:off x="119060" y="4468278"/>
            <a:ext cx="493992" cy="1031795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vert="vert270" lIns="89611" tIns="44806" rIns="89611" bIns="44806" anchor="ctr">
            <a:noAutofit/>
          </a:bodyPr>
          <a:lstStyle>
            <a:defPPr/>
            <a:lvl1pPr lvl="0" algn="ctr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050" b="1">
                <a:solidFill>
                  <a:schemeClr val="tx1"/>
                </a:solidFill>
              </a:rPr>
              <a:t>Комментарии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914103" y="4560481"/>
            <a:ext cx="3528932" cy="33855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>
            <a:spAutoFit/>
          </a:bodyPr>
          <a:lstStyle>
            <a:defPPr/>
            <a:lvl1pPr marL="0" lvl="0" indent="0" algn="l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lvl="1" indent="-192088" algn="l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lvl="2" indent="-261938" algn="l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lvl="3" indent="-155575" algn="l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lvl="4" indent="-130175" algn="l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9808" lvl="5" indent="-130175" algn="l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9808" lvl="6" indent="-130175" algn="l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9808" lvl="7" indent="-130175" algn="l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9808" lvl="8" indent="-130175" algn="l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sz="1100">
                <a:solidFill>
                  <a:srgbClr val="000000"/>
                </a:solidFill>
              </a:rPr>
              <a:t>В случае ответа "Нет"/ </a:t>
            </a:r>
            <a:br>
              <a:rPr sz="1100">
                <a:solidFill>
                  <a:srgbClr val="000000"/>
                </a:solidFill>
              </a:rPr>
            </a:br>
            <a:r>
              <a:rPr sz="1100">
                <a:solidFill>
                  <a:srgbClr val="000000"/>
                </a:solidFill>
              </a:rPr>
              <a:t>"Скорее нет" – прокомментируйте.</a:t>
            </a:r>
          </a:p>
        </p:txBody>
      </p:sp>
      <p:sp>
        <p:nvSpPr>
          <p:cNvPr id="953" name="Shape 953"/>
          <p:cNvSpPr/>
          <p:nvPr/>
        </p:nvSpPr>
        <p:spPr>
          <a:xfrm>
            <a:off x="811884" y="4603939"/>
            <a:ext cx="190910" cy="1869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lIns="89611" tIns="44806" rIns="89611" bIns="44806" anchor="ctr">
            <a:noAutofit/>
          </a:bodyPr>
          <a:lstStyle/>
          <a:p>
            <a:pPr algn="ctr"/>
            <a:endParaRPr sz="11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54" name="Shape 954"/>
          <p:cNvSpPr/>
          <p:nvPr/>
        </p:nvSpPr>
        <p:spPr>
          <a:xfrm>
            <a:off x="942678" y="1108584"/>
            <a:ext cx="352893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55" name="Shape 955"/>
          <p:cNvSpPr/>
          <p:nvPr/>
        </p:nvSpPr>
        <p:spPr>
          <a:xfrm>
            <a:off x="942678" y="936229"/>
            <a:ext cx="3528932" cy="172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</p:spPr>
        <p:txBody>
          <a:bodyPr lIns="0" tIns="0" rIns="0" bIns="18288" anchor="b">
            <a:spAutoFit/>
          </a:bodyPr>
          <a:lstStyle/>
          <a:p>
            <a:pPr algn="l"/>
            <a:r>
              <a:rPr sz="10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Вопросы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56" name="Shape 956"/>
          <p:cNvSpPr/>
          <p:nvPr/>
        </p:nvSpPr>
        <p:spPr>
          <a:xfrm>
            <a:off x="4873624" y="1108584"/>
            <a:ext cx="8286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57" name="Shape 957"/>
          <p:cNvSpPr/>
          <p:nvPr/>
        </p:nvSpPr>
        <p:spPr>
          <a:xfrm>
            <a:off x="5000624" y="936229"/>
            <a:ext cx="828675" cy="172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</p:spPr>
        <p:txBody>
          <a:bodyPr wrap="square" lIns="0" tIns="0" rIns="0" bIns="18288" anchor="b">
            <a:spAutoFit/>
          </a:bodyPr>
          <a:lstStyle/>
          <a:p>
            <a:pPr algn="l"/>
            <a:r>
              <a:rPr sz="10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Нет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58" name="Shape 958"/>
          <p:cNvSpPr/>
          <p:nvPr/>
        </p:nvSpPr>
        <p:spPr>
          <a:xfrm>
            <a:off x="5768716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59" name="Shape 959"/>
          <p:cNvSpPr/>
          <p:nvPr/>
        </p:nvSpPr>
        <p:spPr>
          <a:xfrm>
            <a:off x="5854441" y="936229"/>
            <a:ext cx="942175" cy="172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</p:spPr>
        <p:txBody>
          <a:bodyPr lIns="0" tIns="0" rIns="0" bIns="18288" anchor="b">
            <a:spAutoFit/>
          </a:bodyPr>
          <a:lstStyle/>
          <a:p>
            <a:pPr algn="l"/>
            <a:r>
              <a:rPr sz="10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 Скорее нет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0" name="Shape 960"/>
          <p:cNvSpPr/>
          <p:nvPr/>
        </p:nvSpPr>
        <p:spPr>
          <a:xfrm>
            <a:off x="6850333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1" name="Shape 961"/>
          <p:cNvSpPr/>
          <p:nvPr/>
        </p:nvSpPr>
        <p:spPr>
          <a:xfrm>
            <a:off x="6964633" y="936229"/>
            <a:ext cx="942175" cy="172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</p:spPr>
        <p:txBody>
          <a:bodyPr lIns="0" tIns="0" rIns="0" bIns="18288" anchor="b">
            <a:spAutoFit/>
          </a:bodyPr>
          <a:lstStyle/>
          <a:p>
            <a:pPr algn="l"/>
            <a:r>
              <a:rPr sz="10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 Скорее да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" name="Shape 962"/>
          <p:cNvSpPr/>
          <p:nvPr/>
        </p:nvSpPr>
        <p:spPr>
          <a:xfrm>
            <a:off x="7909724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3" name="Shape 963"/>
          <p:cNvSpPr/>
          <p:nvPr/>
        </p:nvSpPr>
        <p:spPr>
          <a:xfrm>
            <a:off x="8036724" y="936229"/>
            <a:ext cx="942175" cy="172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</p:spPr>
        <p:txBody>
          <a:bodyPr lIns="0" tIns="0" rIns="0" bIns="18288" anchor="b">
            <a:spAutoFit/>
          </a:bodyPr>
          <a:lstStyle/>
          <a:p>
            <a:pPr algn="l"/>
            <a:r>
              <a:rPr sz="10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 Да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4" name="Shape 964"/>
          <p:cNvSpPr/>
          <p:nvPr/>
        </p:nvSpPr>
        <p:spPr>
          <a:xfrm>
            <a:off x="4420280" y="3756226"/>
            <a:ext cx="0" cy="465213"/>
          </a:xfrm>
          <a:prstGeom prst="line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5" name="Shape 965"/>
          <p:cNvSpPr/>
          <p:nvPr/>
        </p:nvSpPr>
        <p:spPr>
          <a:xfrm>
            <a:off x="914103" y="176768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6" name="Shape 966"/>
          <p:cNvSpPr/>
          <p:nvPr/>
        </p:nvSpPr>
        <p:spPr>
          <a:xfrm>
            <a:off x="871990" y="2290956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7" name="Shape 967"/>
          <p:cNvSpPr/>
          <p:nvPr/>
        </p:nvSpPr>
        <p:spPr>
          <a:xfrm flipH="1">
            <a:off x="127014" y="287430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8" name="Shape 968"/>
          <p:cNvSpPr/>
          <p:nvPr/>
        </p:nvSpPr>
        <p:spPr>
          <a:xfrm flipV="1">
            <a:off x="914103" y="3450359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9" name="Shape 969"/>
          <p:cNvSpPr txBox="1"/>
          <p:nvPr/>
        </p:nvSpPr>
        <p:spPr>
          <a:xfrm>
            <a:off x="5306365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00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970" name="Shape 970"/>
          <p:cNvSpPr txBox="1"/>
          <p:nvPr/>
        </p:nvSpPr>
        <p:spPr>
          <a:xfrm>
            <a:off x="127014" y="2921934"/>
            <a:ext cx="493992" cy="1181803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vert="vert270" lIns="89611" tIns="44806" rIns="89611" bIns="44806" anchor="ctr">
            <a:noAutofit/>
          </a:bodyPr>
          <a:lstStyle>
            <a:defPPr/>
            <a:lvl1pPr lvl="0" algn="ctr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050" b="1">
                <a:solidFill>
                  <a:schemeClr val="tx1"/>
                </a:solidFill>
              </a:rPr>
              <a:t>Поддержка пользователей процесса</a:t>
            </a:r>
          </a:p>
        </p:txBody>
      </p:sp>
      <p:sp>
        <p:nvSpPr>
          <p:cNvPr id="971" name="Shape 971"/>
          <p:cNvSpPr txBox="1"/>
          <p:nvPr/>
        </p:nvSpPr>
        <p:spPr>
          <a:xfrm>
            <a:off x="6293737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00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972" name="Shape 972"/>
          <p:cNvSpPr txBox="1"/>
          <p:nvPr/>
        </p:nvSpPr>
        <p:spPr>
          <a:xfrm>
            <a:off x="7357309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00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73" name="Shape 973"/>
          <p:cNvSpPr txBox="1"/>
          <p:nvPr/>
        </p:nvSpPr>
        <p:spPr>
          <a:xfrm>
            <a:off x="8395482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00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974" name="Shape 974"/>
          <p:cNvGrpSpPr/>
          <p:nvPr/>
        </p:nvGrpSpPr>
        <p:grpSpPr>
          <a:xfrm>
            <a:off x="723191" y="1878727"/>
            <a:ext cx="4114522" cy="274052"/>
            <a:chOff x="0" y="0"/>
            <a:chExt cx="4114522" cy="274052"/>
          </a:xfrm>
        </p:grpSpPr>
        <p:sp>
          <p:nvSpPr>
            <p:cNvPr id="975" name="Shape 975"/>
            <p:cNvSpPr txBox="1"/>
            <p:nvPr/>
          </p:nvSpPr>
          <p:spPr>
            <a:xfrm>
              <a:off x="190910" y="104775"/>
              <a:ext cx="3923611" cy="169277"/>
            </a:xfrm>
            <a:prstGeom prst="rect">
              <a:avLst/>
            </a:prstGeom>
            <a:noFill/>
            <a:ln w="9525">
              <a:noFill/>
              <a:headEnd type="none" w="med" len="med"/>
              <a:tailEnd type="none" w="med" len="med"/>
            </a:ln>
          </p:spPr>
          <p:txBody>
            <a:bodyPr vert="horz" wrap="square" lIns="0" tIns="0" rIns="0" bIns="0" anchor="t">
              <a:spAutoFit/>
            </a:bodyPr>
            <a:lstStyle>
              <a:defPPr/>
              <a:lvl1pPr marL="0" lvl="0" indent="0"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lvl="1" indent="-192088" algn="l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lvl="2" indent="-261938" algn="l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4363" lvl="3" indent="-155575" algn="l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9808" lvl="4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49808" lvl="5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49808" lvl="6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49808" lvl="7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49808" lvl="8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sz="1100">
                  <a:solidFill>
                    <a:srgbClr val="000000"/>
                  </a:solidFill>
                </a:rPr>
                <a:t>Является ли процесс для вас простым и понятным?</a:t>
              </a:r>
            </a:p>
          </p:txBody>
        </p:sp>
        <p:sp>
          <p:nvSpPr>
            <p:cNvPr id="976" name="Shape 976"/>
            <p:cNvSpPr/>
            <p:nvPr/>
          </p:nvSpPr>
          <p:spPr>
            <a:xfrm>
              <a:off x="0" y="0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9611" tIns="44806" rIns="89611" bIns="44806" anchor="ctr">
              <a:noAutofit/>
            </a:bodyPr>
            <a:lstStyle/>
            <a:p>
              <a:pPr algn="ctr"/>
              <a:r>
                <a:rPr sz="11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77" name="Shape 977"/>
          <p:cNvGrpSpPr/>
          <p:nvPr/>
        </p:nvGrpSpPr>
        <p:grpSpPr>
          <a:xfrm>
            <a:off x="723191" y="1458767"/>
            <a:ext cx="4020258" cy="1330874"/>
            <a:chOff x="0" y="0"/>
            <a:chExt cx="4020258" cy="1330874"/>
          </a:xfrm>
        </p:grpSpPr>
        <p:sp>
          <p:nvSpPr>
            <p:cNvPr id="978" name="Shape 978"/>
            <p:cNvSpPr txBox="1"/>
            <p:nvPr/>
          </p:nvSpPr>
          <p:spPr>
            <a:xfrm>
              <a:off x="190910" y="0"/>
              <a:ext cx="3753147" cy="169277"/>
            </a:xfrm>
            <a:prstGeom prst="rect">
              <a:avLst/>
            </a:prstGeom>
            <a:noFill/>
            <a:ln w="9525">
              <a:noFill/>
              <a:headEnd type="none" w="med" len="med"/>
              <a:tailEnd type="none" w="med" len="med"/>
            </a:ln>
          </p:spPr>
          <p:txBody>
            <a:bodyPr vert="horz" wrap="square" lIns="0" tIns="0" rIns="0" bIns="0" anchor="t">
              <a:spAutoFit/>
            </a:bodyPr>
            <a:lstStyle>
              <a:defPPr/>
              <a:lvl1pPr marL="0" lvl="0" indent="0"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lvl="1" indent="-192088" algn="l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lvl="2" indent="-261938" algn="l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4363" lvl="3" indent="-155575" algn="l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9808" lvl="4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49808" lvl="5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49808" lvl="6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49808" lvl="7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49808" lvl="8" indent="-130175" algn="l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sz="1100">
                  <a:solidFill>
                    <a:srgbClr val="000000"/>
                  </a:solidFill>
                </a:rPr>
                <a:t>Удовлетворены ли Вы в целом работой процесса?</a:t>
              </a:r>
            </a:p>
          </p:txBody>
        </p:sp>
        <p:grpSp>
          <p:nvGrpSpPr>
            <p:cNvPr id="979" name="Shape 979"/>
            <p:cNvGrpSpPr/>
            <p:nvPr/>
          </p:nvGrpSpPr>
          <p:grpSpPr>
            <a:xfrm>
              <a:off x="0" y="973270"/>
              <a:ext cx="4020258" cy="357603"/>
              <a:chOff x="0" y="0"/>
              <a:chExt cx="4020258" cy="357603"/>
            </a:xfrm>
          </p:grpSpPr>
          <p:sp>
            <p:nvSpPr>
              <p:cNvPr id="980" name="Shape 980"/>
              <p:cNvSpPr txBox="1"/>
              <p:nvPr/>
            </p:nvSpPr>
            <p:spPr>
              <a:xfrm>
                <a:off x="190912" y="19050"/>
                <a:ext cx="3829346" cy="338553"/>
              </a:xfrm>
              <a:prstGeom prst="rect">
                <a:avLst/>
              </a:prstGeom>
              <a:noFill/>
              <a:ln w="9525">
                <a:noFill/>
                <a:headEnd type="none" w="med" len="med"/>
                <a:tailEnd type="none" w="med" len="med"/>
              </a:ln>
            </p:spPr>
            <p:txBody>
              <a:bodyPr vert="horz" wrap="square" lIns="0" tIns="0" rIns="0" bIns="0" anchor="t">
                <a:spAutoFit/>
              </a:bodyPr>
              <a:lstStyle>
                <a:defPPr/>
                <a:lvl1pPr marL="0" lvl="0" indent="0" algn="l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lvl="1" indent="-192088" algn="l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lvl="2" indent="-261938" algn="l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4363" lvl="3" indent="-155575" algn="l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9808" lvl="4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49808" lvl="5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49808" lvl="6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49808" lvl="7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49808" lvl="8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Является ли длительность процесса для вас оптимальной?</a:t>
                </a:r>
              </a:p>
            </p:txBody>
          </p:sp>
          <p:sp>
            <p:nvSpPr>
              <p:cNvPr id="981" name="Shape 981"/>
              <p:cNvSpPr/>
              <p:nvPr/>
            </p:nvSpPr>
            <p:spPr>
              <a:xfrm>
                <a:off x="0" y="0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sz="11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982" name="Shape 982"/>
          <p:cNvGrpSpPr/>
          <p:nvPr/>
        </p:nvGrpSpPr>
        <p:grpSpPr>
          <a:xfrm>
            <a:off x="723191" y="3004397"/>
            <a:ext cx="4020258" cy="933654"/>
            <a:chOff x="0" y="0"/>
            <a:chExt cx="4020258" cy="933654"/>
          </a:xfrm>
        </p:grpSpPr>
        <p:grpSp>
          <p:nvGrpSpPr>
            <p:cNvPr id="983" name="Shape 983"/>
            <p:cNvGrpSpPr/>
            <p:nvPr/>
          </p:nvGrpSpPr>
          <p:grpSpPr>
            <a:xfrm>
              <a:off x="0" y="0"/>
              <a:ext cx="4020258" cy="338554"/>
              <a:chOff x="0" y="0"/>
              <a:chExt cx="4020258" cy="338554"/>
            </a:xfrm>
          </p:grpSpPr>
          <p:sp>
            <p:nvSpPr>
              <p:cNvPr id="984" name="Shape 984"/>
              <p:cNvSpPr txBox="1"/>
              <p:nvPr/>
            </p:nvSpPr>
            <p:spPr>
              <a:xfrm>
                <a:off x="190912" y="0"/>
                <a:ext cx="3829346" cy="338554"/>
              </a:xfrm>
              <a:prstGeom prst="rect">
                <a:avLst/>
              </a:prstGeom>
              <a:noFill/>
              <a:ln w="9525">
                <a:noFill/>
                <a:headEnd type="none" w="med" len="med"/>
                <a:tailEnd type="none" w="med" len="med"/>
              </a:ln>
            </p:spPr>
            <p:txBody>
              <a:bodyPr vert="horz" wrap="square" lIns="0" tIns="0" rIns="0" bIns="0" anchor="t">
                <a:spAutoFit/>
              </a:bodyPr>
              <a:lstStyle>
                <a:defPPr/>
                <a:lvl1pPr marL="0" lvl="0" indent="0" algn="l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lvl="1" indent="-192088" algn="l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lvl="2" indent="-261938" algn="l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4363" lvl="3" indent="-155575" algn="l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9808" lvl="4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49808" lvl="5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49808" lvl="6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49808" lvl="7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49808" lvl="8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Удовлетворены ли Вы нормативной документацией по процессу (инструкции, стандарты, регламенты и т.д.)?</a:t>
                </a:r>
              </a:p>
            </p:txBody>
          </p:sp>
          <p:sp>
            <p:nvSpPr>
              <p:cNvPr id="985" name="Shape 985"/>
              <p:cNvSpPr/>
              <p:nvPr/>
            </p:nvSpPr>
            <p:spPr>
              <a:xfrm>
                <a:off x="0" y="19049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sz="11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4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86" name="Shape 986"/>
            <p:cNvGrpSpPr/>
            <p:nvPr/>
          </p:nvGrpSpPr>
          <p:grpSpPr>
            <a:xfrm>
              <a:off x="0" y="585576"/>
              <a:ext cx="4020258" cy="348079"/>
              <a:chOff x="0" y="0"/>
              <a:chExt cx="4020258" cy="348079"/>
            </a:xfrm>
          </p:grpSpPr>
          <p:sp>
            <p:nvSpPr>
              <p:cNvPr id="987" name="Shape 987"/>
              <p:cNvSpPr txBox="1"/>
              <p:nvPr/>
            </p:nvSpPr>
            <p:spPr>
              <a:xfrm>
                <a:off x="190912" y="9524"/>
                <a:ext cx="3829346" cy="338554"/>
              </a:xfrm>
              <a:prstGeom prst="rect">
                <a:avLst/>
              </a:prstGeom>
              <a:noFill/>
              <a:ln w="9525">
                <a:noFill/>
                <a:headEnd type="none" w="med" len="med"/>
                <a:tailEnd type="none" w="med" len="med"/>
              </a:ln>
            </p:spPr>
            <p:txBody>
              <a:bodyPr vert="horz" wrap="square" lIns="0" tIns="0" rIns="0" bIns="0" anchor="t">
                <a:spAutoFit/>
              </a:bodyPr>
              <a:lstStyle>
                <a:defPPr/>
                <a:lvl1pPr marL="0" lvl="0" indent="0" algn="l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lvl="1" indent="-192088" algn="l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lvl="2" indent="-261938" algn="l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4363" lvl="3" indent="-155575" algn="l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9808" lvl="4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49808" lvl="5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49808" lvl="6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49808" lvl="7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49808" lvl="8" indent="-130175" algn="l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Удовлетворены ли Вы качеством </a:t>
                </a:r>
                <a:br>
                  <a:rPr sz="1100">
                    <a:solidFill>
                      <a:srgbClr val="000000"/>
                    </a:solidFill>
                  </a:rPr>
                </a:br>
                <a:r>
                  <a:rPr sz="1100">
                    <a:solidFill>
                      <a:srgbClr val="000000"/>
                    </a:solidFill>
                  </a:rPr>
                  <a:t>поддержки и сервиса (консультациями)?</a:t>
                </a:r>
              </a:p>
            </p:txBody>
          </p:sp>
          <p:sp>
            <p:nvSpPr>
              <p:cNvPr id="988" name="Shape 988"/>
              <p:cNvSpPr/>
              <p:nvPr/>
            </p:nvSpPr>
            <p:spPr>
              <a:xfrm>
                <a:off x="0" y="0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sz="11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5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989" name="Shape 989"/>
          <p:cNvSpPr/>
          <p:nvPr/>
        </p:nvSpPr>
        <p:spPr>
          <a:xfrm>
            <a:off x="127014" y="442086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0" name="Shape 990"/>
          <p:cNvSpPr txBox="1"/>
          <p:nvPr/>
        </p:nvSpPr>
        <p:spPr>
          <a:xfrm>
            <a:off x="127014" y="1411142"/>
            <a:ext cx="493992" cy="1413530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vert="vert270" lIns="89611" tIns="44806" rIns="89611" bIns="44806" anchor="ctr">
            <a:noAutofit/>
          </a:bodyPr>
          <a:lstStyle>
            <a:defPPr/>
            <a:lvl1pPr lvl="0" algn="ctr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050" b="1">
                <a:solidFill>
                  <a:schemeClr val="tx1"/>
                </a:solidFill>
              </a:rPr>
              <a:t>Процесс</a:t>
            </a:r>
          </a:p>
        </p:txBody>
      </p:sp>
      <p:sp>
        <p:nvSpPr>
          <p:cNvPr id="991" name="Shape 991"/>
          <p:cNvSpPr/>
          <p:nvPr/>
        </p:nvSpPr>
        <p:spPr>
          <a:xfrm>
            <a:off x="723191" y="1411142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lIns="89611" tIns="44806" rIns="89611" bIns="44806" anchor="ctr"/>
          <a:lstStyle/>
          <a:p>
            <a:pPr algn="ctr"/>
            <a:r>
              <a:rPr sz="11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992" name="Shape 992"/>
          <p:cNvSpPr/>
          <p:nvPr/>
        </p:nvSpPr>
        <p:spPr>
          <a:xfrm>
            <a:off x="127014" y="415453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3" name="Shape 993"/>
          <p:cNvSpPr/>
          <p:nvPr/>
        </p:nvSpPr>
        <p:spPr>
          <a:xfrm>
            <a:off x="949715" y="5022860"/>
            <a:ext cx="77760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4" name="Shape 994"/>
          <p:cNvSpPr/>
          <p:nvPr/>
        </p:nvSpPr>
        <p:spPr>
          <a:xfrm>
            <a:off x="1024907" y="5052338"/>
            <a:ext cx="3270867" cy="430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spcBef>
                <a:spcPts val="1200"/>
              </a:spcBef>
            </a:pPr>
            <a:r>
              <a:rPr sz="11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Опишите предложения по совершенствованию процесса?</a:t>
            </a:r>
          </a:p>
        </p:txBody>
      </p:sp>
      <p:sp>
        <p:nvSpPr>
          <p:cNvPr id="995" name="Shape 995"/>
          <p:cNvSpPr/>
          <p:nvPr/>
        </p:nvSpPr>
        <p:spPr>
          <a:xfrm>
            <a:off x="83767" y="554481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6" name="Shape 996"/>
          <p:cNvSpPr/>
          <p:nvPr/>
        </p:nvSpPr>
        <p:spPr>
          <a:xfrm>
            <a:off x="59658" y="5621554"/>
            <a:ext cx="1264315" cy="2539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spcBef>
                <a:spcPts val="1200"/>
              </a:spcBef>
            </a:pPr>
            <a:r>
              <a:rPr sz="105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ПРИМЕЧАНИЯ:</a:t>
            </a:r>
            <a:endParaRPr sz="1050" b="1" u="sng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942678" y="1144792"/>
            <a:ext cx="3477602" cy="172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</p:spPr>
        <p:txBody>
          <a:bodyPr wrap="square" lIns="0" tIns="0" rIns="0" bIns="18288" anchor="b">
            <a:spAutoFit/>
          </a:bodyPr>
          <a:lstStyle/>
          <a:p>
            <a:pPr algn="l"/>
            <a:r>
              <a:rPr sz="10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Баллы</a:t>
            </a:r>
          </a:p>
        </p:txBody>
      </p:sp>
      <p:sp>
        <p:nvSpPr>
          <p:cNvPr id="998" name="Shape 998"/>
          <p:cNvSpPr/>
          <p:nvPr/>
        </p:nvSpPr>
        <p:spPr>
          <a:xfrm>
            <a:off x="811884" y="5137964"/>
            <a:ext cx="190910" cy="1869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lIns="89611" tIns="44806" rIns="89611" bIns="44806" anchor="ctr">
            <a:noAutofit/>
          </a:bodyPr>
          <a:lstStyle/>
          <a:p>
            <a:pPr algn="ctr"/>
            <a:endParaRPr sz="11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6914092" y="4157713"/>
            <a:ext cx="1981332" cy="259763"/>
          </a:xfrm>
          <a:prstGeom prst="rect">
            <a:avLst/>
          </a:prstGeom>
          <a:noFill/>
        </p:spPr>
        <p:txBody>
          <a:bodyPr wrap="square" lIns="89611" tIns="44806" rIns="89611" bIns="44806">
            <a:spAutoFit/>
          </a:bodyPr>
          <a:lstStyle/>
          <a:p>
            <a:pPr algn="l"/>
            <a:r>
              <a:rPr sz="11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Итого</a:t>
            </a:r>
            <a:r>
              <a:rPr sz="11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</a:t>
            </a:r>
            <a:r>
              <a:rPr sz="11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средний</a:t>
            </a:r>
            <a:r>
              <a:rPr sz="11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балл</a:t>
            </a:r>
            <a:r>
              <a:rPr sz="11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</a:t>
            </a:r>
            <a:r>
              <a:rPr sz="11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3,</a:t>
            </a:r>
            <a:r>
              <a:rPr lang="ru-RU" sz="11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72</a:t>
            </a:r>
            <a:endParaRPr sz="11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0" name="Shape 1000"/>
          <p:cNvSpPr/>
          <p:nvPr/>
        </p:nvSpPr>
        <p:spPr>
          <a:xfrm>
            <a:off x="1172165" y="5600389"/>
            <a:ext cx="6367537" cy="6514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lvl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171450" lvl="1" indent="-171450">
              <a:spcBef>
                <a:spcPts val="1200"/>
              </a:spcBef>
              <a:buFont typeface="Arial"/>
              <a:buChar char="•"/>
            </a:pPr>
            <a:r>
              <a:rPr sz="11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Кол-во</a:t>
            </a:r>
            <a:r>
              <a:rPr sz="1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опрашиваемых</a:t>
            </a:r>
            <a:r>
              <a:rPr sz="1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9</a:t>
            </a:r>
            <a:r>
              <a:rPr sz="11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r>
              <a:rPr sz="11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чел</a:t>
            </a:r>
            <a:r>
              <a:rPr sz="1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lvl="1" indent="-171450">
              <a:spcBef>
                <a:spcPts val="400"/>
              </a:spcBef>
              <a:buFont typeface="Arial"/>
              <a:buChar char="•"/>
            </a:pPr>
            <a:r>
              <a:rPr sz="1100" dirty="0" err="1">
                <a:solidFill>
                  <a:srgbClr val="000000"/>
                </a:solidFill>
              </a:rPr>
              <a:t>Участники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анкетирования</a:t>
            </a:r>
            <a:r>
              <a:rPr sz="1100" dirty="0">
                <a:solidFill>
                  <a:srgbClr val="000000"/>
                </a:solidFill>
              </a:rPr>
              <a:t>: </a:t>
            </a:r>
            <a:r>
              <a:rPr sz="1100" dirty="0" err="1">
                <a:solidFill>
                  <a:srgbClr val="000000"/>
                </a:solidFill>
              </a:rPr>
              <a:t>воспитатели</a:t>
            </a:r>
            <a:r>
              <a:rPr sz="1100" dirty="0">
                <a:solidFill>
                  <a:srgbClr val="000000"/>
                </a:solidFill>
              </a:rPr>
              <a:t>, </a:t>
            </a:r>
            <a:r>
              <a:rPr sz="1100" dirty="0" err="1">
                <a:solidFill>
                  <a:srgbClr val="000000"/>
                </a:solidFill>
              </a:rPr>
              <a:t>помощник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воспитателя</a:t>
            </a:r>
            <a:r>
              <a:rPr sz="1100" dirty="0">
                <a:solidFill>
                  <a:srgbClr val="000000"/>
                </a:solidFill>
              </a:rPr>
              <a:t>, </a:t>
            </a:r>
            <a:r>
              <a:rPr lang="ru-RU" sz="1100" dirty="0" smtClean="0">
                <a:solidFill>
                  <a:srgbClr val="000000"/>
                </a:solidFill>
              </a:rPr>
              <a:t>специалисты, </a:t>
            </a:r>
            <a:r>
              <a:rPr sz="1100" dirty="0" err="1" smtClean="0">
                <a:solidFill>
                  <a:srgbClr val="000000"/>
                </a:solidFill>
              </a:rPr>
              <a:t>администрация</a:t>
            </a:r>
            <a:r>
              <a:rPr sz="1100" dirty="0" smtClean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ДОУ</a:t>
            </a:r>
          </a:p>
        </p:txBody>
      </p:sp>
      <p:grpSp>
        <p:nvGrpSpPr>
          <p:cNvPr id="1001" name="Shape 1001"/>
          <p:cNvGrpSpPr/>
          <p:nvPr/>
        </p:nvGrpSpPr>
        <p:grpSpPr>
          <a:xfrm>
            <a:off x="4837714" y="1393534"/>
            <a:ext cx="4007834" cy="245831"/>
            <a:chOff x="0" y="0"/>
            <a:chExt cx="4007834" cy="245831"/>
          </a:xfrm>
        </p:grpSpPr>
        <p:sp>
          <p:nvSpPr>
            <p:cNvPr id="1002" name="Shape 1002"/>
            <p:cNvSpPr/>
            <p:nvPr/>
          </p:nvSpPr>
          <p:spPr>
            <a:xfrm>
              <a:off x="0" y="57216"/>
              <a:ext cx="4007834" cy="1758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wrap="none" lIns="0" tIns="0" rIns="0" bIns="0" anchor="ctr"/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3" name="Shape 1003"/>
            <p:cNvSpPr/>
            <p:nvPr/>
          </p:nvSpPr>
          <p:spPr>
            <a:xfrm>
              <a:off x="2747954" y="0"/>
              <a:ext cx="531667" cy="2458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3,7</a:t>
              </a:r>
            </a:p>
          </p:txBody>
        </p:sp>
      </p:grpSp>
      <p:grpSp>
        <p:nvGrpSpPr>
          <p:cNvPr id="1004" name="Shape 1004"/>
          <p:cNvGrpSpPr/>
          <p:nvPr/>
        </p:nvGrpSpPr>
        <p:grpSpPr>
          <a:xfrm>
            <a:off x="4837713" y="1906948"/>
            <a:ext cx="4007834" cy="245831"/>
            <a:chOff x="0" y="14224"/>
            <a:chExt cx="4007834" cy="245831"/>
          </a:xfrm>
        </p:grpSpPr>
        <p:sp>
          <p:nvSpPr>
            <p:cNvPr id="1005" name="Shape 1005"/>
            <p:cNvSpPr/>
            <p:nvPr/>
          </p:nvSpPr>
          <p:spPr>
            <a:xfrm>
              <a:off x="0" y="35007"/>
              <a:ext cx="4007834" cy="1758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6" name="Shape 1006"/>
            <p:cNvSpPr/>
            <p:nvPr/>
          </p:nvSpPr>
          <p:spPr>
            <a:xfrm>
              <a:off x="3362467" y="14224"/>
              <a:ext cx="531667" cy="2458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1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4,0</a:t>
              </a:r>
              <a:endParaRPr sz="11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07" name="Shape 1007"/>
          <p:cNvGrpSpPr/>
          <p:nvPr/>
        </p:nvGrpSpPr>
        <p:grpSpPr>
          <a:xfrm>
            <a:off x="4837712" y="2516443"/>
            <a:ext cx="4007834" cy="245831"/>
            <a:chOff x="0" y="18995"/>
            <a:chExt cx="4007834" cy="245831"/>
          </a:xfrm>
        </p:grpSpPr>
        <p:sp>
          <p:nvSpPr>
            <p:cNvPr id="1008" name="Shape 1008"/>
            <p:cNvSpPr/>
            <p:nvPr/>
          </p:nvSpPr>
          <p:spPr>
            <a:xfrm>
              <a:off x="0" y="35007"/>
              <a:ext cx="4007834" cy="1758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332174" y="18995"/>
              <a:ext cx="531667" cy="2458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</a:t>
              </a:r>
              <a:r>
                <a:rPr lang="ru-RU" sz="11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2</a:t>
              </a:r>
              <a:endParaRPr sz="11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0" name="Shape 1010"/>
          <p:cNvGrpSpPr/>
          <p:nvPr/>
        </p:nvGrpSpPr>
        <p:grpSpPr>
          <a:xfrm>
            <a:off x="4837711" y="3050757"/>
            <a:ext cx="4007834" cy="245832"/>
            <a:chOff x="0" y="27310"/>
            <a:chExt cx="4007834" cy="245832"/>
          </a:xfrm>
        </p:grpSpPr>
        <p:sp>
          <p:nvSpPr>
            <p:cNvPr id="1011" name="Shape 1011"/>
            <p:cNvSpPr/>
            <p:nvPr/>
          </p:nvSpPr>
          <p:spPr>
            <a:xfrm>
              <a:off x="0" y="62318"/>
              <a:ext cx="4007834" cy="1758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3300366" y="27310"/>
              <a:ext cx="531667" cy="2458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1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4,0</a:t>
              </a:r>
              <a:endParaRPr sz="1600" dirty="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3" name="Shape 1013"/>
          <p:cNvGrpSpPr/>
          <p:nvPr/>
        </p:nvGrpSpPr>
        <p:grpSpPr>
          <a:xfrm>
            <a:off x="4848132" y="3589973"/>
            <a:ext cx="4007834" cy="245831"/>
            <a:chOff x="0" y="0"/>
            <a:chExt cx="4007834" cy="245831"/>
          </a:xfrm>
        </p:grpSpPr>
        <p:sp>
          <p:nvSpPr>
            <p:cNvPr id="1014" name="Shape 1014"/>
            <p:cNvSpPr/>
            <p:nvPr/>
          </p:nvSpPr>
          <p:spPr>
            <a:xfrm>
              <a:off x="0" y="57216"/>
              <a:ext cx="4007834" cy="1758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wrap="none" lIns="0" tIns="0" rIns="0" bIns="0" anchor="ctr"/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747954" y="0"/>
              <a:ext cx="531667" cy="2458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3,7</a:t>
              </a:r>
            </a:p>
          </p:txBody>
        </p:sp>
      </p:grpSp>
      <p:pic>
        <p:nvPicPr>
          <p:cNvPr id="1017" name="Picture 1017"/>
          <p:cNvPicPr/>
          <p:nvPr/>
        </p:nvPicPr>
        <p:blipFill>
          <a:blip r:embed="rId2"/>
          <a:stretch/>
        </p:blipFill>
        <p:spPr>
          <a:xfrm>
            <a:off x="6624373" y="52942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id="1019" name="Picture 1019"/>
          <p:cNvPicPr/>
          <p:nvPr/>
        </p:nvPicPr>
        <p:blipFill>
          <a:blip r:embed="rId3"/>
          <a:stretch/>
        </p:blipFill>
        <p:spPr>
          <a:xfrm>
            <a:off x="7241960" y="-75645"/>
            <a:ext cx="841375" cy="1006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1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7184">
            <a:off x="671812" y="4013166"/>
            <a:ext cx="2223580" cy="1674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035">
            <a:off x="6628821" y="2320737"/>
            <a:ext cx="2152529" cy="1620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251" y="1003837"/>
            <a:ext cx="753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Приобретение дидактических игр и наглядного пособия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1614421"/>
            <a:ext cx="2647570" cy="1993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87" y="4198329"/>
            <a:ext cx="2647570" cy="1993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70" y="2929147"/>
            <a:ext cx="3009417" cy="22659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7631" r="3597" b="4410"/>
          <a:stretch/>
        </p:blipFill>
        <p:spPr>
          <a:xfrm rot="921656">
            <a:off x="4907194" y="1720410"/>
            <a:ext cx="2017464" cy="15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8618" y="135736"/>
            <a:ext cx="514449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28"/>
              </a:lnSpc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сбора детей на прогулку с помощью алгоритмов»</a:t>
            </a:r>
            <a:b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00" dirty="0"/>
          </a:p>
        </p:txBody>
      </p:sp>
      <p:sp>
        <p:nvSpPr>
          <p:cNvPr id="6" name="Прямоугольник 33"/>
          <p:cNvSpPr/>
          <p:nvPr/>
        </p:nvSpPr>
        <p:spPr>
          <a:xfrm>
            <a:off x="258618" y="1005551"/>
            <a:ext cx="4013723" cy="242098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5273" tIns="37637" rIns="75273" bIns="37637" rtlCol="0"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35"/>
          <p:cNvSpPr/>
          <p:nvPr/>
        </p:nvSpPr>
        <p:spPr>
          <a:xfrm>
            <a:off x="4472944" y="980941"/>
            <a:ext cx="4228611" cy="244559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5273" tIns="37637" rIns="75273" bIns="37637" rtlCol="0" anchor="ctr"/>
          <a:lstStyle/>
          <a:p>
            <a:pPr>
              <a:defRPr/>
            </a:pPr>
            <a:endParaRPr lang="ru-RU" sz="800" kern="0" dirty="0">
              <a:solidFill>
                <a:srgbClr val="414142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36"/>
          <p:cNvSpPr/>
          <p:nvPr/>
        </p:nvSpPr>
        <p:spPr>
          <a:xfrm>
            <a:off x="4472768" y="3581459"/>
            <a:ext cx="4228612" cy="275143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5273" tIns="37637" rIns="75273" bIns="37637" rtlCol="0"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3457" y="3713521"/>
            <a:ext cx="3905308" cy="199120"/>
          </a:xfrm>
          <a:prstGeom prst="rect">
            <a:avLst/>
          </a:prstGeom>
          <a:noFill/>
        </p:spPr>
        <p:txBody>
          <a:bodyPr wrap="square" lIns="75273" tIns="37637" rIns="75273" bIns="37637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z="800" kern="0" dirty="0"/>
              <a:t>4</a:t>
            </a:r>
            <a:r>
              <a:rPr lang="ru-RU" sz="800" kern="0" dirty="0"/>
              <a:t>. Ключевые события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6609" y="1005551"/>
            <a:ext cx="3884795" cy="199120"/>
          </a:xfrm>
          <a:prstGeom prst="rect">
            <a:avLst/>
          </a:prstGeom>
          <a:noFill/>
        </p:spPr>
        <p:txBody>
          <a:bodyPr wrap="square" lIns="75273" tIns="37637" rIns="75273" bIns="37637" rtlCol="0">
            <a:spAutoFit/>
          </a:bodyPr>
          <a:lstStyle/>
          <a:p>
            <a:pPr algn="ctr">
              <a:defRPr/>
            </a:pPr>
            <a:r>
              <a:rPr lang="en-US" sz="800" b="1" u="sng" kern="0" dirty="0">
                <a:solidFill>
                  <a:srgbClr val="3E87BD">
                    <a:lumMod val="75000"/>
                  </a:srgbClr>
                </a:solidFill>
              </a:rPr>
              <a:t>2</a:t>
            </a:r>
            <a:r>
              <a:rPr lang="ru-RU" sz="800" b="1" u="sng" kern="0" dirty="0">
                <a:solidFill>
                  <a:srgbClr val="3E87BD">
                    <a:lumMod val="75000"/>
                  </a:srgbClr>
                </a:solidFill>
              </a:rPr>
              <a:t>. Обоснование выбора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451309" y="1287244"/>
            <a:ext cx="4237652" cy="19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273" tIns="37637" rIns="75273" bIns="37637" rtlCol="0">
            <a:spAutoFit/>
          </a:bodyPr>
          <a:lstStyle>
            <a:defPPr>
              <a:defRPr lang="ru-RU"/>
            </a:defPPr>
            <a:lvl1pPr eaLnBrk="1" hangingPunct="1">
              <a:spcBef>
                <a:spcPts val="300"/>
              </a:spcBef>
              <a:spcAft>
                <a:spcPts val="300"/>
              </a:spcAft>
              <a:defRPr sz="1400">
                <a:solidFill>
                  <a:srgbClr val="414142"/>
                </a:solidFill>
              </a:defRPr>
            </a:lvl1pPr>
          </a:lstStyle>
          <a:p>
            <a:pPr marL="192004" indent="-192004">
              <a:defRPr/>
            </a:pPr>
            <a:r>
              <a:rPr lang="ru-RU" altLang="ru-RU" sz="800" b="1" kern="0" dirty="0">
                <a:solidFill>
                  <a:srgbClr val="000000"/>
                </a:solidFill>
              </a:rPr>
              <a:t>Ключевой риск: </a:t>
            </a:r>
            <a:r>
              <a:rPr lang="ru-RU" altLang="ru-RU" sz="800" kern="0" dirty="0">
                <a:solidFill>
                  <a:srgbClr val="000000"/>
                </a:solidFill>
              </a:rPr>
              <a:t>задержка выхода детей на прогулку</a:t>
            </a:r>
          </a:p>
          <a:p>
            <a:pPr marL="192004" indent="-192004">
              <a:defRPr/>
            </a:pPr>
            <a:r>
              <a:rPr lang="ru-RU" altLang="ru-RU" sz="800" b="1" u="sng" kern="0" dirty="0">
                <a:solidFill>
                  <a:schemeClr val="tx1"/>
                </a:solidFill>
              </a:rPr>
              <a:t>Проблемы: </a:t>
            </a:r>
          </a:p>
          <a:p>
            <a:pPr marL="192004" indent="-192004">
              <a:defRPr/>
            </a:pPr>
            <a:r>
              <a:rPr lang="ru-RU" altLang="ru-RU" sz="800" kern="0" dirty="0">
                <a:solidFill>
                  <a:schemeClr val="tx1"/>
                </a:solidFill>
              </a:rPr>
              <a:t>1.Временные потери при сборе на прогулку</a:t>
            </a:r>
          </a:p>
          <a:p>
            <a:pPr marL="192004" indent="-192004">
              <a:defRPr/>
            </a:pPr>
            <a:r>
              <a:rPr lang="ru-RU" altLang="ru-RU" sz="800" kern="0" dirty="0">
                <a:solidFill>
                  <a:schemeClr val="tx1"/>
                </a:solidFill>
              </a:rPr>
              <a:t>2.Нарушение режима дня</a:t>
            </a:r>
          </a:p>
          <a:p>
            <a:pPr marL="192004" indent="-192004">
              <a:defRPr/>
            </a:pPr>
            <a:r>
              <a:rPr lang="ru-RU" altLang="ru-RU" sz="800" kern="0" dirty="0">
                <a:solidFill>
                  <a:schemeClr val="tx1"/>
                </a:solidFill>
              </a:rPr>
              <a:t>3.Недостаточная самостоятельность детей при выполнении действий, предусмотренными алгоритмами </a:t>
            </a:r>
          </a:p>
          <a:p>
            <a:pPr marL="192004" indent="-192004">
              <a:defRPr/>
            </a:pPr>
            <a:r>
              <a:rPr lang="ru-RU" altLang="ru-RU" sz="800" kern="0" dirty="0">
                <a:solidFill>
                  <a:schemeClr val="tx1"/>
                </a:solidFill>
              </a:rPr>
              <a:t>4.Необходимость стандартизации сбора на прогулку</a:t>
            </a:r>
          </a:p>
          <a:p>
            <a:pPr marL="192004" indent="-192004">
              <a:defRPr/>
            </a:pPr>
            <a:endParaRPr lang="ru-RU" altLang="ru-RU" sz="800" u="sng" kern="0" dirty="0">
              <a:solidFill>
                <a:schemeClr val="tx1"/>
              </a:solidFill>
            </a:endParaRPr>
          </a:p>
          <a:p>
            <a:pPr marL="192004" indent="-192004">
              <a:defRPr/>
            </a:pPr>
            <a:endParaRPr lang="ru-RU" altLang="ru-RU" sz="800" u="sng" kern="0" dirty="0"/>
          </a:p>
          <a:p>
            <a:pPr marL="192004" indent="-192004">
              <a:buFont typeface="Wingdings" panose="05000000000000000000" pitchFamily="2" charset="2"/>
              <a:buChar char="ü"/>
              <a:defRPr/>
            </a:pPr>
            <a:endParaRPr lang="ru-RU" altLang="ru-RU" sz="800" u="sng" kern="0" dirty="0"/>
          </a:p>
        </p:txBody>
      </p:sp>
      <p:sp>
        <p:nvSpPr>
          <p:cNvPr id="20" name="TextBox 19"/>
          <p:cNvSpPr txBox="1"/>
          <p:nvPr/>
        </p:nvSpPr>
        <p:spPr>
          <a:xfrm>
            <a:off x="344277" y="1016843"/>
            <a:ext cx="3884795" cy="199120"/>
          </a:xfrm>
          <a:prstGeom prst="rect">
            <a:avLst/>
          </a:prstGeom>
          <a:noFill/>
        </p:spPr>
        <p:txBody>
          <a:bodyPr wrap="square" lIns="75273" tIns="37637" rIns="75273" bIns="37637" rtlCol="0">
            <a:spAutoFit/>
          </a:bodyPr>
          <a:lstStyle/>
          <a:p>
            <a:pPr algn="ctr">
              <a:defRPr/>
            </a:pPr>
            <a:r>
              <a:rPr lang="ru-RU" sz="800" b="1" u="sng" kern="0" dirty="0">
                <a:solidFill>
                  <a:srgbClr val="3E87BD">
                    <a:lumMod val="75000"/>
                  </a:srgbClr>
                </a:solidFill>
              </a:rPr>
              <a:t>1. Вовлеченные лица и рамки проекта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8951" y="1169354"/>
            <a:ext cx="3849259" cy="2277116"/>
            <a:chOff x="896667" y="1003651"/>
            <a:chExt cx="4857744" cy="2323369"/>
          </a:xfrm>
        </p:grpSpPr>
        <p:sp>
          <p:nvSpPr>
            <p:cNvPr id="13" name="TextBox 65"/>
            <p:cNvSpPr txBox="1">
              <a:spLocks noChangeArrowheads="1"/>
            </p:cNvSpPr>
            <p:nvPr/>
          </p:nvSpPr>
          <p:spPr bwMode="auto">
            <a:xfrm>
              <a:off x="897087" y="2551274"/>
              <a:ext cx="4853995" cy="34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Руководитель проекта: </a:t>
              </a:r>
              <a:r>
                <a:rPr lang="ru-RU" altLang="ru-RU" sz="800" b="0" u="none" kern="0" dirty="0">
                  <a:solidFill>
                    <a:schemeClr val="tx1"/>
                  </a:solidFill>
                </a:rPr>
                <a:t>воспитатель </a:t>
              </a:r>
              <a:r>
                <a:rPr lang="ru-RU" altLang="ru-RU" sz="800" b="0" u="none" kern="0" dirty="0" err="1">
                  <a:solidFill>
                    <a:schemeClr val="tx1"/>
                  </a:solidFill>
                </a:rPr>
                <a:t>Машошина</a:t>
              </a:r>
              <a:r>
                <a:rPr lang="ru-RU" altLang="ru-RU" sz="800" b="0" u="none" kern="0" dirty="0">
                  <a:solidFill>
                    <a:schemeClr val="tx1"/>
                  </a:solidFill>
                </a:rPr>
                <a:t> Е.В.</a:t>
              </a:r>
            </a:p>
            <a:p>
              <a:pPr lvl="0">
                <a:defRPr/>
              </a:pPr>
              <a:endParaRPr lang="ru-RU" altLang="ru-RU" sz="800" b="0" u="none" kern="0" dirty="0">
                <a:solidFill>
                  <a:srgbClr val="414142"/>
                </a:solidFill>
              </a:endParaRPr>
            </a:p>
          </p:txBody>
        </p:sp>
        <p:sp>
          <p:nvSpPr>
            <p:cNvPr id="14" name="TextBox 65"/>
            <p:cNvSpPr txBox="1">
              <a:spLocks noChangeArrowheads="1"/>
            </p:cNvSpPr>
            <p:nvPr/>
          </p:nvSpPr>
          <p:spPr bwMode="auto">
            <a:xfrm>
              <a:off x="897087" y="1003651"/>
              <a:ext cx="4767916" cy="21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Заказчики процесса</a:t>
              </a:r>
              <a:r>
                <a:rPr lang="en-US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lang="ru-RU" altLang="ru-RU" sz="800" b="0" u="none" kern="0" dirty="0">
                  <a:solidFill>
                    <a:schemeClr val="tx1"/>
                  </a:solidFill>
                </a:rPr>
                <a:t>заведующая МБДОУ Д/с №61  </a:t>
              </a:r>
              <a:r>
                <a:rPr lang="ru-RU" altLang="ru-RU" sz="800" b="0" u="none" kern="0" dirty="0" err="1">
                  <a:solidFill>
                    <a:schemeClr val="tx1"/>
                  </a:solidFill>
                </a:rPr>
                <a:t>Возилкина</a:t>
              </a:r>
              <a:r>
                <a:rPr lang="ru-RU" altLang="ru-RU" sz="800" b="0" u="none" kern="0" dirty="0">
                  <a:solidFill>
                    <a:schemeClr val="tx1"/>
                  </a:solidFill>
                </a:rPr>
                <a:t> Е.В.</a:t>
              </a:r>
            </a:p>
          </p:txBody>
        </p:sp>
        <p:sp>
          <p:nvSpPr>
            <p:cNvPr id="15" name="TextBox 65"/>
            <p:cNvSpPr txBox="1">
              <a:spLocks noChangeArrowheads="1"/>
            </p:cNvSpPr>
            <p:nvPr/>
          </p:nvSpPr>
          <p:spPr bwMode="auto">
            <a:xfrm>
              <a:off x="897087" y="2855978"/>
              <a:ext cx="4846214" cy="47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l">
                <a:defRPr/>
              </a:pP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Команда проекта</a:t>
              </a:r>
              <a:r>
                <a:rPr lang="en-US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  Александрова О.В</a:t>
              </a:r>
              <a:r>
                <a:rPr lang="ru-RU" altLang="ru-RU" sz="800" kern="0" dirty="0" smtClean="0">
                  <a:solidFill>
                    <a:srgbClr val="3E87BD">
                      <a:lumMod val="75000"/>
                    </a:srgbClr>
                  </a:solidFill>
                </a:rPr>
                <a:t>. воспитатель; </a:t>
              </a:r>
              <a:r>
                <a:rPr lang="ru-RU" altLang="ru-RU" sz="800" kern="0" dirty="0" err="1" smtClean="0">
                  <a:solidFill>
                    <a:srgbClr val="3E87BD">
                      <a:lumMod val="75000"/>
                    </a:srgbClr>
                  </a:solidFill>
                </a:rPr>
                <a:t>Ставцева</a:t>
              </a:r>
              <a:r>
                <a:rPr lang="ru-RU" altLang="ru-RU" sz="800" kern="0" dirty="0" smtClean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Н.А. ,воспитатель</a:t>
              </a:r>
              <a:r>
                <a:rPr lang="ru-RU" altLang="ru-RU" sz="800" kern="0" dirty="0" smtClean="0">
                  <a:solidFill>
                    <a:srgbClr val="3E87BD">
                      <a:lumMod val="75000"/>
                    </a:srgbClr>
                  </a:solidFill>
                </a:rPr>
                <a:t>; Холодова </a:t>
              </a: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Р.П</a:t>
              </a:r>
              <a:r>
                <a:rPr lang="ru-RU" altLang="ru-RU" sz="800" kern="0" dirty="0" smtClean="0">
                  <a:solidFill>
                    <a:srgbClr val="3E87BD">
                      <a:lumMod val="75000"/>
                    </a:srgbClr>
                  </a:solidFill>
                </a:rPr>
                <a:t>., воспитатель</a:t>
              </a: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; Пархоменко С.Е., модератор сайта.</a:t>
              </a:r>
              <a:endParaRPr lang="ru-RU" altLang="ru-RU" sz="800" b="0" u="none" kern="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65"/>
            <p:cNvSpPr txBox="1">
              <a:spLocks noChangeArrowheads="1"/>
            </p:cNvSpPr>
            <p:nvPr/>
          </p:nvSpPr>
          <p:spPr bwMode="auto">
            <a:xfrm>
              <a:off x="897087" y="2136576"/>
              <a:ext cx="4857324" cy="21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800" kern="0" dirty="0"/>
                <a:t>Владелец процесса</a:t>
              </a:r>
              <a:r>
                <a:rPr lang="en-US" altLang="ru-RU" sz="800" kern="0" dirty="0"/>
                <a:t>:</a:t>
              </a:r>
              <a:r>
                <a:rPr lang="ru-RU" altLang="ru-RU" sz="800" kern="0" dirty="0"/>
                <a:t> </a:t>
              </a:r>
              <a:r>
                <a:rPr lang="ru-RU" altLang="ru-RU" sz="800" b="0" u="none" kern="0" dirty="0">
                  <a:solidFill>
                    <a:schemeClr val="tx1"/>
                  </a:solidFill>
                </a:rPr>
                <a:t>заместитель заведующей по УВР </a:t>
              </a:r>
              <a:r>
                <a:rPr lang="ru-RU" altLang="ru-RU" sz="800" b="0" u="none" kern="0" dirty="0" err="1">
                  <a:solidFill>
                    <a:schemeClr val="tx1"/>
                  </a:solidFill>
                </a:rPr>
                <a:t>Кардашян</a:t>
              </a:r>
              <a:r>
                <a:rPr lang="ru-RU" altLang="ru-RU" sz="800" b="0" u="none" kern="0" dirty="0">
                  <a:solidFill>
                    <a:schemeClr val="tx1"/>
                  </a:solidFill>
                </a:rPr>
                <a:t> Е.В.</a:t>
              </a:r>
            </a:p>
          </p:txBody>
        </p:sp>
        <p:sp>
          <p:nvSpPr>
            <p:cNvPr id="18" name="TextBox 65"/>
            <p:cNvSpPr txBox="1">
              <a:spLocks noChangeArrowheads="1"/>
            </p:cNvSpPr>
            <p:nvPr/>
          </p:nvSpPr>
          <p:spPr bwMode="auto">
            <a:xfrm>
              <a:off x="896667" y="1408728"/>
              <a:ext cx="4712020" cy="21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Периметр проекта</a:t>
              </a:r>
              <a:r>
                <a:rPr lang="en-US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800" kern="0" dirty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lang="ru-RU" altLang="ru-RU" sz="800" b="0" u="none" kern="0" dirty="0">
                  <a:solidFill>
                    <a:schemeClr val="tx1"/>
                  </a:solidFill>
                </a:rPr>
                <a:t>МБДОУ Д/с №61 комбинированного вида</a:t>
              </a:r>
            </a:p>
          </p:txBody>
        </p:sp>
        <p:sp>
          <p:nvSpPr>
            <p:cNvPr id="21" name="TextBox 65"/>
            <p:cNvSpPr txBox="1">
              <a:spLocks noChangeArrowheads="1"/>
            </p:cNvSpPr>
            <p:nvPr/>
          </p:nvSpPr>
          <p:spPr bwMode="auto">
            <a:xfrm>
              <a:off x="896668" y="1781075"/>
              <a:ext cx="4857324" cy="34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r>
                <a:rPr lang="ru-RU" altLang="ru-RU" sz="800" kern="0" dirty="0"/>
                <a:t>Границы процесса</a:t>
              </a:r>
              <a:r>
                <a:rPr lang="en-US" altLang="ru-RU" sz="800" u="none" kern="0" dirty="0">
                  <a:solidFill>
                    <a:schemeClr val="tx1"/>
                  </a:solidFill>
                </a:rPr>
                <a:t>:</a:t>
              </a:r>
              <a:r>
                <a:rPr lang="ru-RU" altLang="ru-RU" sz="800" u="none" kern="0" dirty="0">
                  <a:solidFill>
                    <a:schemeClr val="tx1"/>
                  </a:solidFill>
                </a:rPr>
                <a:t> </a:t>
              </a:r>
              <a:r>
                <a:rPr lang="ru-RU" altLang="ru-RU" sz="800" b="0" u="none" kern="0" dirty="0">
                  <a:solidFill>
                    <a:schemeClr val="tx1"/>
                  </a:solidFill>
                </a:rPr>
                <a:t>от создания алгоритмов до размещения их в шкафчиках</a:t>
              </a:r>
              <a:endParaRPr lang="en-US" sz="800" b="0" u="none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44099" y="3889441"/>
            <a:ext cx="3997600" cy="1922668"/>
          </a:xfrm>
          <a:prstGeom prst="rect">
            <a:avLst/>
          </a:prstGeom>
          <a:noFill/>
        </p:spPr>
        <p:txBody>
          <a:bodyPr wrap="square" lIns="75273" tIns="37637" rIns="75273" bIns="37637" rtlCol="0">
            <a:spAutoFit/>
          </a:bodyPr>
          <a:lstStyle/>
          <a:p>
            <a:pPr algn="just"/>
            <a:r>
              <a:rPr lang="ru-RU" sz="800" dirty="0"/>
              <a:t> 1. Старт проекта – 01.04.2024</a:t>
            </a:r>
          </a:p>
          <a:p>
            <a:pPr algn="just"/>
            <a:r>
              <a:rPr lang="ru-RU" sz="800" dirty="0"/>
              <a:t> 2. Диагностика и целевое состояние – 22.04.2024 – 28.06.2024</a:t>
            </a:r>
          </a:p>
          <a:p>
            <a:pPr algn="just"/>
            <a:r>
              <a:rPr lang="ru-RU" sz="800" dirty="0"/>
              <a:t>    - разработка текущей карты процесса – 22.04.2024 –17.05.2024</a:t>
            </a:r>
          </a:p>
          <a:p>
            <a:pPr algn="just"/>
            <a:r>
              <a:rPr lang="ru-RU" sz="800" dirty="0"/>
              <a:t>    - производственный анализ №1 – 20.05.2024 - 31.05.2024</a:t>
            </a:r>
          </a:p>
          <a:p>
            <a:pPr algn="just"/>
            <a:r>
              <a:rPr lang="ru-RU" sz="800" dirty="0"/>
              <a:t>    - разработка целевой карты процесса – 03.06.2024 - 14.06.2024</a:t>
            </a:r>
          </a:p>
          <a:p>
            <a:pPr algn="just"/>
            <a:r>
              <a:rPr lang="ru-RU" sz="800" dirty="0"/>
              <a:t> 3. Внедрение улучшений – 01.07.2024 – 30.09.2024</a:t>
            </a:r>
          </a:p>
          <a:p>
            <a:pPr algn="just"/>
            <a:r>
              <a:rPr lang="ru-RU" sz="800" dirty="0"/>
              <a:t>    - совещание по защите подходов внедрения – 08.07.2024</a:t>
            </a:r>
          </a:p>
          <a:p>
            <a:pPr algn="just"/>
            <a:r>
              <a:rPr lang="ru-RU" sz="800" dirty="0"/>
              <a:t>    - определение перечня мероприятий по реализации проекта –09.07.2024 - 12.07.2024</a:t>
            </a:r>
          </a:p>
          <a:p>
            <a:pPr algn="just"/>
            <a:r>
              <a:rPr lang="ru-RU" sz="800" dirty="0"/>
              <a:t>    -внедрение и проведение мероприятий по достижению целей </a:t>
            </a:r>
          </a:p>
          <a:p>
            <a:pPr algn="just"/>
            <a:r>
              <a:rPr lang="ru-RU" sz="800" dirty="0"/>
              <a:t>      проекта –15.07.2024 - 20.09.2024</a:t>
            </a:r>
          </a:p>
          <a:p>
            <a:pPr algn="just"/>
            <a:r>
              <a:rPr lang="ru-RU" sz="800" dirty="0"/>
              <a:t>    - обучение участников процесса – 23.09.2024 – 27.09.2024</a:t>
            </a:r>
          </a:p>
          <a:p>
            <a:pPr algn="just"/>
            <a:r>
              <a:rPr lang="ru-RU" sz="800" dirty="0"/>
              <a:t> 4. Закрепление результатов и закрытие проекта – 01.10.2024 – 31.10.2024</a:t>
            </a:r>
          </a:p>
          <a:p>
            <a:pPr algn="just"/>
            <a:r>
              <a:rPr lang="ru-RU" sz="800" dirty="0"/>
              <a:t>    - производственный анализ №2 – 01.10.2024 – 11.10.2024                    </a:t>
            </a:r>
          </a:p>
          <a:p>
            <a:pPr algn="just"/>
            <a:r>
              <a:rPr lang="ru-RU" sz="800" dirty="0"/>
              <a:t>    - завершающее совещание – 25.10.2024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429" y="63940"/>
            <a:ext cx="459951" cy="7409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t="-768" b="37558"/>
          <a:stretch/>
        </p:blipFill>
        <p:spPr>
          <a:xfrm>
            <a:off x="7459326" y="-99123"/>
            <a:ext cx="779802" cy="8789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60" y="0"/>
            <a:ext cx="444779" cy="806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42" y="3519326"/>
            <a:ext cx="4091467" cy="28757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44100" y="3209912"/>
            <a:ext cx="2276978" cy="183731"/>
          </a:xfrm>
          <a:prstGeom prst="rect">
            <a:avLst/>
          </a:prstGeom>
        </p:spPr>
        <p:txBody>
          <a:bodyPr wrap="square" lIns="75273" tIns="37637" rIns="75273" bIns="37637">
            <a:spAutoFit/>
          </a:bodyPr>
          <a:lstStyle/>
          <a:p>
            <a:endParaRPr lang="ru-RU" sz="7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75438"/>
              </p:ext>
            </p:extLst>
          </p:nvPr>
        </p:nvGraphicFramePr>
        <p:xfrm>
          <a:off x="333311" y="3774959"/>
          <a:ext cx="3853679" cy="183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0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26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4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времени одевания</a:t>
                      </a:r>
                      <a:r>
                        <a:rPr lang="ru-RU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детей на прогулку(мин)</a:t>
                      </a:r>
                      <a:endParaRPr lang="ru-RU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6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Увеличение времени для прогулки(мин)</a:t>
                      </a:r>
                      <a:endParaRPr lang="ru-RU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3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Развитие самостоятельности и взаимопомощи среди</a:t>
                      </a:r>
                      <a:r>
                        <a:rPr lang="ru-RU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сверстников(%)</a:t>
                      </a:r>
                      <a:endParaRPr lang="ru-RU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7511" y="3544378"/>
            <a:ext cx="3905308" cy="199120"/>
          </a:xfrm>
          <a:prstGeom prst="rect">
            <a:avLst/>
          </a:prstGeom>
          <a:noFill/>
        </p:spPr>
        <p:txBody>
          <a:bodyPr wrap="square" lIns="75273" tIns="37637" rIns="75273" bIns="37637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sz="800" u="sng" kern="0" dirty="0">
                <a:solidFill>
                  <a:srgbClr val="3E87BD">
                    <a:lumMod val="75000"/>
                  </a:srgbClr>
                </a:solidFill>
              </a:rPr>
              <a:t>3</a:t>
            </a:r>
            <a:r>
              <a:rPr lang="ru-RU" sz="800" u="sng" kern="0" dirty="0">
                <a:solidFill>
                  <a:srgbClr val="3E87BD">
                    <a:lumMod val="75000"/>
                  </a:srgbClr>
                </a:solidFill>
              </a:rPr>
              <a:t>. Цели и плановый эффект</a:t>
            </a:r>
          </a:p>
        </p:txBody>
      </p:sp>
    </p:spTree>
    <p:extLst>
      <p:ext uri="{BB962C8B-B14F-4D97-AF65-F5344CB8AC3E}">
        <p14:creationId xmlns:p14="http://schemas.microsoft.com/office/powerpoint/2010/main" val="24164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7360" r="15718" b="9189"/>
          <a:stretch/>
        </p:blipFill>
        <p:spPr>
          <a:xfrm rot="4682289">
            <a:off x="1113591" y="773616"/>
            <a:ext cx="2544904" cy="400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2720" y="1012251"/>
            <a:ext cx="5233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Создание консультаций для родителей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4029" r="24261" b="12240"/>
          <a:stretch/>
        </p:blipFill>
        <p:spPr>
          <a:xfrm rot="5400000">
            <a:off x="4894925" y="2479495"/>
            <a:ext cx="2688128" cy="462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14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3681" y="1000677"/>
            <a:ext cx="451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Разработка алгоритмов одевания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51" y="3847732"/>
            <a:ext cx="3488755" cy="2465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" y="1400787"/>
            <a:ext cx="3467051" cy="2454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57" y="1400787"/>
            <a:ext cx="3472673" cy="24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9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4952" y="1003837"/>
            <a:ext cx="700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Сюжетно-ролевая игра «Семья», «Магазин одежды», «Ателье»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6" y="1810514"/>
            <a:ext cx="2277110" cy="3024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60" y="2945261"/>
            <a:ext cx="2508604" cy="3331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31" y="1711723"/>
            <a:ext cx="2228482" cy="29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1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2843" y="1003837"/>
            <a:ext cx="583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Дидактическая игра «Магнитная </a:t>
            </a:r>
            <a:r>
              <a:rPr lang="ru-RU" sz="2000" b="1" dirty="0" err="1" smtClean="0">
                <a:solidFill>
                  <a:srgbClr val="000000"/>
                </a:solidFill>
                <a:latin typeface="+mn-lt"/>
              </a:rPr>
              <a:t>одевашка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»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14" y="2411613"/>
            <a:ext cx="2080326" cy="2762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4" y="1538163"/>
            <a:ext cx="2994811" cy="2254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8" y="3997284"/>
            <a:ext cx="2879690" cy="21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2721" y="1003837"/>
            <a:ext cx="5175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Дидактическая игра «Кукла вырезная»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0" y="3985771"/>
            <a:ext cx="2916261" cy="2195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83" y="2071869"/>
            <a:ext cx="2463788" cy="3272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62" y="1522782"/>
            <a:ext cx="2827604" cy="21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68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6" y="1711723"/>
            <a:ext cx="2245912" cy="2982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251" y="1003837"/>
            <a:ext cx="753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Использование дидактических игр и наглядного материала в НОД и режимных моментах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25" y="3732935"/>
            <a:ext cx="2851163" cy="2146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3700930"/>
            <a:ext cx="2893670" cy="21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79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251" y="1003837"/>
            <a:ext cx="753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Использование дидактических игр и наглядного материала в НОД и режимных моментах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" y="2191594"/>
            <a:ext cx="2575374" cy="3420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50" y="3948679"/>
            <a:ext cx="2990853" cy="2251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06" y="2191594"/>
            <a:ext cx="3018587" cy="22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7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251" y="1003837"/>
            <a:ext cx="753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Использование дидактических игр и наглядного материала в НОД и режимных моментах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5" y="1711723"/>
            <a:ext cx="3858541" cy="2905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3150311"/>
            <a:ext cx="3851339" cy="28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1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388819" cy="369332"/>
          </a:xfrm>
        </p:spPr>
        <p:txBody>
          <a:bodyPr/>
          <a:lstStyle/>
          <a:p>
            <a:r>
              <a:rPr lang="ru-RU" sz="1200" dirty="0" smtClean="0"/>
              <a:t>Ключевые вехи проекта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</a:t>
            </a:r>
            <a:r>
              <a:rPr lang="ru-RU" sz="1200" dirty="0" smtClean="0"/>
              <a:t>помощью</a:t>
            </a:r>
            <a:r>
              <a:rPr lang="ru-RU" sz="1200" dirty="0"/>
              <a:t> </a:t>
            </a:r>
            <a:r>
              <a:rPr lang="ru-RU" sz="1200" dirty="0" smtClean="0"/>
              <a:t>алгоритмов»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251" y="1003837"/>
            <a:ext cx="753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Групповое родительское собрание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4" y="3345084"/>
            <a:ext cx="3608031" cy="2716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77" y="1618884"/>
            <a:ext cx="3771338" cy="28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55102"/>
            <a:ext cx="5574761" cy="661720"/>
          </a:xfrm>
        </p:spPr>
        <p:txBody>
          <a:bodyPr/>
          <a:lstStyle/>
          <a:p>
            <a:r>
              <a:rPr lang="ru-RU" sz="1200" dirty="0"/>
              <a:t>ПРОЕКТ «Оптимизация </a:t>
            </a:r>
            <a:r>
              <a:rPr lang="ru-RU" sz="1200" dirty="0" smtClean="0"/>
              <a:t>процесса сбора детей на прогулку с помощью алгоритмов»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1979" y="1545239"/>
            <a:ext cx="2753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Уменьшение временных потерь сбора на прогулку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Увеличение времени </a:t>
            </a:r>
            <a:r>
              <a:rPr lang="ru-RU" sz="1200" dirty="0" smtClean="0"/>
              <a:t>прогулки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Повышение навыков самостоятельности детей и взаимопомощи среди сверстников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10721"/>
              </p:ext>
            </p:extLst>
          </p:nvPr>
        </p:nvGraphicFramePr>
        <p:xfrm>
          <a:off x="317676" y="3605417"/>
          <a:ext cx="8515038" cy="20040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8471"/>
                <a:gridCol w="2128471"/>
                <a:gridCol w="2129048"/>
                <a:gridCol w="2129048"/>
              </a:tblGrid>
              <a:tr h="154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  Текущее состояние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   Целевое состояние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Достигнутый результат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</a:tr>
              <a:tr h="41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Уменьшение временных </a:t>
                      </a:r>
                      <a:r>
                        <a:rPr lang="ru-RU" sz="900" dirty="0" smtClean="0">
                          <a:effectLst/>
                        </a:rPr>
                        <a:t>потерь</a:t>
                      </a:r>
                      <a:r>
                        <a:rPr lang="ru-RU" sz="900" baseline="0" dirty="0" smtClean="0">
                          <a:effectLst/>
                        </a:rPr>
                        <a:t> сбора на прогулку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44 минуты</a:t>
                      </a:r>
                      <a:endParaRPr lang="ru-RU" sz="900" dirty="0">
                        <a:effectLst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26 минут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</a:txBody>
                  <a:tcPr marL="28693" marR="2869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Разработан алгоритм сбора</a:t>
                      </a:r>
                      <a:r>
                        <a:rPr lang="ru-RU" sz="900" baseline="0" dirty="0" smtClean="0">
                          <a:effectLst/>
                        </a:rPr>
                        <a:t> на прогулку, разработана единая система сбора на прогулку, повышен уровень самостоятельности детей, уменьшены временные затраты сбора на прогулку</a:t>
                      </a:r>
                      <a:endParaRPr lang="ru-RU" sz="900" dirty="0">
                        <a:effectLst/>
                      </a:endParaRPr>
                    </a:p>
                  </a:txBody>
                  <a:tcPr marL="28693" marR="28693" marT="0" marB="0" anchor="ctr"/>
                </a:tc>
              </a:tr>
              <a:tr h="51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Увеличение</a:t>
                      </a:r>
                      <a:r>
                        <a:rPr lang="ru-RU" sz="900" baseline="0" dirty="0" smtClean="0">
                          <a:effectLst/>
                        </a:rPr>
                        <a:t> времени прогулки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76</a:t>
                      </a:r>
                      <a:r>
                        <a:rPr lang="ru-RU" sz="900" baseline="0" dirty="0" smtClean="0">
                          <a:effectLst/>
                        </a:rPr>
                        <a:t> минут</a:t>
                      </a:r>
                      <a:endParaRPr lang="ru-RU" sz="900" dirty="0">
                        <a:effectLst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94 минуты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Повышение </a:t>
                      </a:r>
                      <a:r>
                        <a:rPr lang="ru-RU" sz="900" dirty="0" smtClean="0">
                          <a:effectLst/>
                        </a:rPr>
                        <a:t>навыков самостоятельности детей и взаимопомощи среди сверстников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40 %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100 %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19006999"/>
              </p:ext>
            </p:extLst>
          </p:nvPr>
        </p:nvGraphicFramePr>
        <p:xfrm>
          <a:off x="5654041" y="820635"/>
          <a:ext cx="3307398" cy="280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94243623"/>
              </p:ext>
            </p:extLst>
          </p:nvPr>
        </p:nvGraphicFramePr>
        <p:xfrm>
          <a:off x="317676" y="901175"/>
          <a:ext cx="2713383" cy="275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4623" y="1767084"/>
            <a:ext cx="6322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40 %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26060" y="2561723"/>
            <a:ext cx="104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44 минуты</a:t>
            </a:r>
            <a:endParaRPr lang="ru-RU" sz="1000" dirty="0"/>
          </a:p>
        </p:txBody>
      </p:sp>
      <p:pic>
        <p:nvPicPr>
          <p:cNvPr id="273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61" y="71335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98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3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Object 24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98929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74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44" y="278293"/>
            <a:ext cx="5662325" cy="41658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 smtClean="0"/>
              <a:t>Команда проекта: «Оптимизация </a:t>
            </a:r>
            <a:r>
              <a:rPr lang="ru-RU" sz="1200" dirty="0"/>
              <a:t> </a:t>
            </a:r>
            <a:r>
              <a:rPr lang="ru-RU" sz="1200" dirty="0" err="1" smtClean="0"/>
              <a:t>поцесса</a:t>
            </a:r>
            <a:r>
              <a:rPr lang="ru-RU" sz="1200" dirty="0" smtClean="0"/>
              <a:t> сбора детей на прогулку с помощью алгоритмов»</a:t>
            </a:r>
            <a:endParaRPr lang="ru-RU" sz="1200" dirty="0"/>
          </a:p>
        </p:txBody>
      </p:sp>
      <p:sp>
        <p:nvSpPr>
          <p:cNvPr id="68" name="Rectangle 67"/>
          <p:cNvSpPr>
            <a:spLocks/>
          </p:cNvSpPr>
          <p:nvPr/>
        </p:nvSpPr>
        <p:spPr>
          <a:xfrm>
            <a:off x="128589" y="994714"/>
            <a:ext cx="8704262" cy="52439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cxnSp>
        <p:nvCxnSpPr>
          <p:cNvPr id="65" name="AutoShape 249"/>
          <p:cNvCxnSpPr>
            <a:cxnSpLocks noChangeShapeType="1"/>
            <a:stCxn id="66" idx="4"/>
            <a:endCxn id="66" idx="6"/>
          </p:cNvCxnSpPr>
          <p:nvPr/>
        </p:nvCxnSpPr>
        <p:spPr bwMode="auto">
          <a:xfrm>
            <a:off x="256584" y="120901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249"/>
          <p:cNvCxnSpPr>
            <a:cxnSpLocks noChangeShapeType="1"/>
            <a:stCxn id="71" idx="4"/>
            <a:endCxn id="71" idx="6"/>
          </p:cNvCxnSpPr>
          <p:nvPr/>
        </p:nvCxnSpPr>
        <p:spPr bwMode="auto">
          <a:xfrm>
            <a:off x="256584" y="2372817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AutoShape 250"/>
          <p:cNvSpPr>
            <a:spLocks noChangeArrowheads="1"/>
          </p:cNvSpPr>
          <p:nvPr/>
        </p:nvSpPr>
        <p:spPr bwMode="auto">
          <a:xfrm>
            <a:off x="256584" y="1035980"/>
            <a:ext cx="8448270" cy="17303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18286" anchor="b">
            <a:spAutoFit/>
          </a:bodyPr>
          <a:lstStyle/>
          <a:p>
            <a:pPr indent="117463"/>
            <a:r>
              <a:rPr lang="ru-RU" sz="1000" b="1" dirty="0">
                <a:solidFill>
                  <a:srgbClr val="000000"/>
                </a:solidFill>
              </a:rPr>
              <a:t>Руководство проекта (непосредственно отвечающие за результат проекта, принимающие основные решения)</a:t>
            </a:r>
          </a:p>
        </p:txBody>
      </p:sp>
      <p:sp>
        <p:nvSpPr>
          <p:cNvPr id="71" name="AutoShape 250"/>
          <p:cNvSpPr>
            <a:spLocks noChangeArrowheads="1"/>
          </p:cNvSpPr>
          <p:nvPr/>
        </p:nvSpPr>
        <p:spPr bwMode="auto">
          <a:xfrm>
            <a:off x="256584" y="2199779"/>
            <a:ext cx="8448270" cy="17303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18286" anchor="b">
            <a:spAutoFit/>
          </a:bodyPr>
          <a:lstStyle/>
          <a:p>
            <a:pPr indent="117463"/>
            <a:r>
              <a:rPr lang="ru-RU" sz="1000" b="1" dirty="0" smtClean="0">
                <a:solidFill>
                  <a:srgbClr val="000000"/>
                </a:solidFill>
              </a:rPr>
              <a:t>                                                                                        Команда проекта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215" name="Rectangle 165"/>
          <p:cNvSpPr txBox="1"/>
          <p:nvPr/>
        </p:nvSpPr>
        <p:spPr>
          <a:xfrm>
            <a:off x="5819775" y="1344067"/>
            <a:ext cx="2552627" cy="76944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         </a:t>
            </a:r>
            <a:r>
              <a:rPr lang="ru-RU" sz="1000" dirty="0" err="1" smtClean="0">
                <a:solidFill>
                  <a:srgbClr val="000000"/>
                </a:solidFill>
              </a:rPr>
              <a:t>Кардашян</a:t>
            </a:r>
            <a:r>
              <a:rPr lang="ru-RU" sz="1000" dirty="0" smtClean="0">
                <a:solidFill>
                  <a:srgbClr val="000000"/>
                </a:solidFill>
              </a:rPr>
              <a:t> Е.В.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Заместитель заведующей  по УВР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         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b="1" dirty="0">
                <a:solidFill>
                  <a:srgbClr val="000000"/>
                </a:solidFill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</a:rPr>
              <a:t>           * Руководитель проекта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          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9" name="Rectangle 165"/>
          <p:cNvSpPr txBox="1"/>
          <p:nvPr/>
        </p:nvSpPr>
        <p:spPr>
          <a:xfrm>
            <a:off x="837893" y="1353538"/>
            <a:ext cx="1958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         </a:t>
            </a:r>
            <a:r>
              <a:rPr lang="ru-RU" sz="1000" dirty="0" err="1" smtClean="0">
                <a:solidFill>
                  <a:srgbClr val="000000"/>
                </a:solidFill>
              </a:rPr>
              <a:t>Возилкина</a:t>
            </a:r>
            <a:r>
              <a:rPr lang="ru-RU" sz="1000" dirty="0" smtClean="0">
                <a:solidFill>
                  <a:srgbClr val="000000"/>
                </a:solidFill>
              </a:rPr>
              <a:t> Е.В.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       Заведующая ДОУ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3" name="Rectangle 53"/>
          <p:cNvSpPr txBox="1"/>
          <p:nvPr/>
        </p:nvSpPr>
        <p:spPr>
          <a:xfrm>
            <a:off x="4257487" y="2471810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8" name="Rectangle 165"/>
          <p:cNvSpPr txBox="1"/>
          <p:nvPr/>
        </p:nvSpPr>
        <p:spPr>
          <a:xfrm>
            <a:off x="6228859" y="3126776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2" name="Rectangle 53"/>
          <p:cNvSpPr txBox="1"/>
          <p:nvPr/>
        </p:nvSpPr>
        <p:spPr>
          <a:xfrm>
            <a:off x="3527037" y="4484454"/>
            <a:ext cx="1532629" cy="4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dirty="0" err="1" smtClean="0">
                <a:solidFill>
                  <a:srgbClr val="000000"/>
                </a:solidFill>
              </a:rPr>
              <a:t>Ставцева</a:t>
            </a:r>
            <a:r>
              <a:rPr lang="ru-RU" sz="1000" dirty="0" smtClean="0">
                <a:solidFill>
                  <a:srgbClr val="000000"/>
                </a:solidFill>
              </a:rPr>
              <a:t> Н.А.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Воспитатель                         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98" name="AutoShape 249"/>
          <p:cNvCxnSpPr>
            <a:cxnSpLocks noChangeShapeType="1"/>
          </p:cNvCxnSpPr>
          <p:nvPr/>
        </p:nvCxnSpPr>
        <p:spPr bwMode="auto">
          <a:xfrm>
            <a:off x="256584" y="4972944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249"/>
          <p:cNvCxnSpPr>
            <a:cxnSpLocks noChangeShapeType="1"/>
          </p:cNvCxnSpPr>
          <p:nvPr/>
        </p:nvCxnSpPr>
        <p:spPr bwMode="auto">
          <a:xfrm>
            <a:off x="256584" y="371679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72" y="1257332"/>
            <a:ext cx="517689" cy="887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584" y="3182445"/>
            <a:ext cx="2412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Пархоменко С.Е.</a:t>
            </a:r>
          </a:p>
          <a:p>
            <a:pPr algn="ctr"/>
            <a:r>
              <a:rPr lang="ru-RU" sz="1000" dirty="0" smtClean="0"/>
              <a:t>Модератор официального сайта ДОУ</a:t>
            </a:r>
          </a:p>
          <a:p>
            <a:pPr algn="ctr"/>
            <a:r>
              <a:rPr lang="ru-RU" sz="1000" dirty="0" smtClean="0"/>
              <a:t>Роль: исполнитель 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56584" y="4437984"/>
            <a:ext cx="2412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Евсеева Т.И.</a:t>
            </a:r>
          </a:p>
          <a:p>
            <a:pPr algn="ctr"/>
            <a:r>
              <a:rPr lang="ru-RU" sz="1000" dirty="0" smtClean="0"/>
              <a:t>Помощник воспитателя</a:t>
            </a:r>
            <a:endParaRPr lang="ru-RU" sz="1000" dirty="0"/>
          </a:p>
          <a:p>
            <a:pPr algn="ctr"/>
            <a:r>
              <a:rPr lang="ru-RU" sz="1000" dirty="0" smtClean="0"/>
              <a:t>Роль: исполнитель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04065" y="1767415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900" b="1" dirty="0" smtClean="0"/>
              <a:t>Заказчик  проекта</a:t>
            </a:r>
          </a:p>
        </p:txBody>
      </p:sp>
      <p:pic>
        <p:nvPicPr>
          <p:cNvPr id="253164" name="Picture 2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69" y="10682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166" name="Picture 2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81" y="-22687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5" y="2413178"/>
            <a:ext cx="623756" cy="779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65983" y="3134624"/>
            <a:ext cx="15830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 err="1">
                <a:solidFill>
                  <a:srgbClr val="000000"/>
                </a:solidFill>
              </a:rPr>
              <a:t>Машошина</a:t>
            </a:r>
            <a:r>
              <a:rPr lang="ru-RU" sz="1000" dirty="0">
                <a:solidFill>
                  <a:srgbClr val="000000"/>
                </a:solidFill>
              </a:rPr>
              <a:t> Е.В.</a:t>
            </a:r>
          </a:p>
          <a:p>
            <a:pPr lvl="0" algn="ctr"/>
            <a:r>
              <a:rPr lang="ru-RU" sz="1000" dirty="0" smtClean="0">
                <a:solidFill>
                  <a:srgbClr val="000000"/>
                </a:solidFill>
              </a:rPr>
              <a:t>воспитатель</a:t>
            </a:r>
            <a:endParaRPr lang="ru-RU" sz="1000" dirty="0">
              <a:solidFill>
                <a:srgbClr val="000000"/>
              </a:solidFill>
            </a:endParaRPr>
          </a:p>
          <a:p>
            <a:pPr lvl="0" algn="ctr"/>
            <a:r>
              <a:rPr lang="ru-RU" sz="1000" dirty="0" smtClean="0">
                <a:solidFill>
                  <a:srgbClr val="000000"/>
                </a:solidFill>
              </a:rPr>
              <a:t>Роль</a:t>
            </a:r>
            <a:r>
              <a:rPr lang="ru-RU" sz="1000" dirty="0">
                <a:solidFill>
                  <a:srgbClr val="000000"/>
                </a:solidFill>
              </a:rPr>
              <a:t>: исполнитель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9" t="28814" r="15684" b="45238"/>
          <a:stretch/>
        </p:blipFill>
        <p:spPr>
          <a:xfrm>
            <a:off x="3940137" y="2402333"/>
            <a:ext cx="593810" cy="801387"/>
          </a:xfrm>
          <a:prstGeom prst="rect">
            <a:avLst/>
          </a:prstGeom>
        </p:spPr>
      </p:pic>
      <p:sp>
        <p:nvSpPr>
          <p:cNvPr id="33" name="Rectangle 53"/>
          <p:cNvSpPr txBox="1"/>
          <p:nvPr/>
        </p:nvSpPr>
        <p:spPr>
          <a:xfrm>
            <a:off x="6040054" y="3228915"/>
            <a:ext cx="1532629" cy="4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Александрова О.В.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Воспитатель                         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1" t="22427" r="36733" b="48532"/>
          <a:stretch/>
        </p:blipFill>
        <p:spPr>
          <a:xfrm>
            <a:off x="695334" y="1284134"/>
            <a:ext cx="715282" cy="829374"/>
          </a:xfrm>
          <a:prstGeom prst="rect">
            <a:avLst/>
          </a:prstGeom>
        </p:spPr>
      </p:pic>
      <p:sp>
        <p:nvSpPr>
          <p:cNvPr id="38" name="Rectangle 53"/>
          <p:cNvSpPr txBox="1"/>
          <p:nvPr/>
        </p:nvSpPr>
        <p:spPr>
          <a:xfrm>
            <a:off x="6262539" y="4484454"/>
            <a:ext cx="1532629" cy="4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Холодова Р.П.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Воспитатель                         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9" name="Rectangle 53"/>
          <p:cNvSpPr txBox="1"/>
          <p:nvPr/>
        </p:nvSpPr>
        <p:spPr>
          <a:xfrm>
            <a:off x="644301" y="5786768"/>
            <a:ext cx="1532629" cy="4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Холодова И.В.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Помощник воспитателя                       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8192" r="22739" b="31718"/>
          <a:stretch/>
        </p:blipFill>
        <p:spPr>
          <a:xfrm>
            <a:off x="6461411" y="2401403"/>
            <a:ext cx="689915" cy="8497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863" r="14255" b="34858"/>
          <a:stretch/>
        </p:blipFill>
        <p:spPr>
          <a:xfrm>
            <a:off x="1085094" y="3763425"/>
            <a:ext cx="544749" cy="7210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5254" r="19744" b="39703"/>
          <a:stretch/>
        </p:blipFill>
        <p:spPr>
          <a:xfrm>
            <a:off x="6723475" y="3763425"/>
            <a:ext cx="581977" cy="721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4870" r="21939" b="42791"/>
          <a:stretch/>
        </p:blipFill>
        <p:spPr>
          <a:xfrm>
            <a:off x="3919336" y="3736442"/>
            <a:ext cx="635411" cy="7481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r="17331" b="48183"/>
          <a:stretch/>
        </p:blipFill>
        <p:spPr>
          <a:xfrm>
            <a:off x="1212434" y="5061237"/>
            <a:ext cx="583261" cy="7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31899" y="291966"/>
            <a:ext cx="5370483" cy="369332"/>
          </a:xfrm>
        </p:spPr>
        <p:txBody>
          <a:bodyPr/>
          <a:lstStyle/>
          <a:p>
            <a:r>
              <a:rPr lang="ru-RU" sz="1200" dirty="0"/>
              <a:t>ПРОЕКТ «</a:t>
            </a:r>
            <a:r>
              <a:rPr lang="ru-RU" sz="1200" dirty="0" smtClean="0"/>
              <a:t>Оптимизация процесса сбора детей на прогулку с помощью алгоритмов»</a:t>
            </a:r>
            <a:endParaRPr lang="ru-RU" sz="1200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82" y="76740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11" y="-51848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2411" y="1052501"/>
            <a:ext cx="34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Достигнутые результаты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7745" y="1780162"/>
            <a:ext cx="2519464" cy="1235412"/>
          </a:xfrm>
          <a:prstGeom prst="rect">
            <a:avLst/>
          </a:prstGeom>
          <a:solidFill>
            <a:srgbClr val="BCDAFA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5506" y="1780162"/>
            <a:ext cx="2519464" cy="1235412"/>
          </a:xfrm>
          <a:prstGeom prst="rect">
            <a:avLst/>
          </a:prstGeom>
          <a:solidFill>
            <a:srgbClr val="BCDAFA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7745" y="3587883"/>
            <a:ext cx="2519464" cy="1235412"/>
          </a:xfrm>
          <a:prstGeom prst="rect">
            <a:avLst/>
          </a:prstGeom>
          <a:solidFill>
            <a:srgbClr val="FFE9A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5506" y="3557080"/>
            <a:ext cx="2519464" cy="1235412"/>
          </a:xfrm>
          <a:prstGeom prst="rect">
            <a:avLst/>
          </a:prstGeom>
          <a:solidFill>
            <a:srgbClr val="FFE9A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09609" y="4967590"/>
            <a:ext cx="2519464" cy="1235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2957209" y="2572966"/>
            <a:ext cx="817123" cy="1376464"/>
          </a:xfrm>
          <a:prstGeom prst="curvedLeftArrow">
            <a:avLst/>
          </a:prstGeom>
          <a:solidFill>
            <a:srgbClr val="FFCC99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5068111" y="2572966"/>
            <a:ext cx="807396" cy="1376464"/>
          </a:xfrm>
          <a:prstGeom prst="curvedRightArrow">
            <a:avLst/>
          </a:prstGeom>
          <a:solidFill>
            <a:srgbClr val="FFCC99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903644">
            <a:off x="2756884" y="4620636"/>
            <a:ext cx="651754" cy="693908"/>
          </a:xfrm>
          <a:prstGeom prst="downArrow">
            <a:avLst/>
          </a:prstGeom>
          <a:solidFill>
            <a:srgbClr val="0070C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045518">
            <a:off x="5399565" y="4590782"/>
            <a:ext cx="651754" cy="693908"/>
          </a:xfrm>
          <a:prstGeom prst="downArrow">
            <a:avLst/>
          </a:prstGeom>
          <a:solidFill>
            <a:srgbClr val="0070C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477" y="2074702"/>
            <a:ext cx="205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До реализации </a:t>
            </a:r>
          </a:p>
          <a:p>
            <a:pPr algn="ctr"/>
            <a:r>
              <a:rPr lang="ru-RU" sz="1800" dirty="0" smtClean="0"/>
              <a:t>ПСР-проекта</a:t>
            </a:r>
            <a:endParaRPr lang="ru-RU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6200300" y="1936202"/>
            <a:ext cx="205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После реализации </a:t>
            </a:r>
          </a:p>
          <a:p>
            <a:pPr algn="ctr"/>
            <a:r>
              <a:rPr lang="ru-RU" sz="1800" dirty="0" smtClean="0"/>
              <a:t>ПСР-проекта</a:t>
            </a:r>
            <a:endParaRPr lang="ru-RU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477" y="3728535"/>
            <a:ext cx="2052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ВВП (время протекания процесса)</a:t>
            </a:r>
          </a:p>
          <a:p>
            <a:pPr algn="ctr"/>
            <a:r>
              <a:rPr lang="ru-RU" sz="1400" dirty="0" smtClean="0"/>
              <a:t>Минимум – 30 мин.</a:t>
            </a:r>
          </a:p>
          <a:p>
            <a:pPr algn="ctr"/>
            <a:r>
              <a:rPr lang="ru-RU" sz="1400" dirty="0" smtClean="0"/>
              <a:t>Максимум – 44 мин.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8970" y="3728534"/>
            <a:ext cx="2052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ВВП (время протекания процесса)</a:t>
            </a:r>
          </a:p>
          <a:p>
            <a:pPr algn="ctr"/>
            <a:r>
              <a:rPr lang="ru-RU" sz="1400" dirty="0" smtClean="0"/>
              <a:t>Минимум – 19 мин.</a:t>
            </a:r>
          </a:p>
          <a:p>
            <a:pPr algn="ctr"/>
            <a:r>
              <a:rPr lang="ru-RU" sz="1400" dirty="0" smtClean="0"/>
              <a:t>Максимум – 26 мин.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73" y="5215964"/>
            <a:ext cx="2052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Экономия времени</a:t>
            </a:r>
          </a:p>
          <a:p>
            <a:pPr algn="ctr"/>
            <a:r>
              <a:rPr lang="ru-RU" sz="1400" dirty="0" smtClean="0"/>
              <a:t>Минимум – 11 мин.</a:t>
            </a:r>
          </a:p>
          <a:p>
            <a:pPr algn="ctr"/>
            <a:r>
              <a:rPr lang="ru-RU" sz="1400" dirty="0" smtClean="0"/>
              <a:t>Максимум – 18 мин.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2182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4"/>
            <a:ext cx="5713649" cy="369332"/>
          </a:xfrm>
        </p:spPr>
        <p:txBody>
          <a:bodyPr/>
          <a:lstStyle/>
          <a:p>
            <a:r>
              <a:rPr lang="ru-RU" sz="1200" dirty="0"/>
              <a:t>ПРОЕКТ «</a:t>
            </a:r>
            <a:r>
              <a:rPr lang="ru-RU" sz="1200" dirty="0" smtClean="0"/>
              <a:t>Оптимизация процесса сбора детей на прогулку с помощью</a:t>
            </a:r>
            <a:br>
              <a:rPr lang="ru-RU" sz="1200" dirty="0" smtClean="0"/>
            </a:br>
            <a:r>
              <a:rPr lang="ru-RU" sz="1200" dirty="0" smtClean="0"/>
              <a:t> алгоритмов»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361873" y="1040860"/>
            <a:ext cx="768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БЫЛО                                                                           СТАЛО</a:t>
            </a:r>
            <a:endParaRPr lang="ru-RU" b="1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92" y="1493828"/>
            <a:ext cx="1688491" cy="2251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2" y="3876039"/>
            <a:ext cx="2919453" cy="21895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49" y="1493828"/>
            <a:ext cx="1667652" cy="2223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3" y="2382926"/>
            <a:ext cx="1948543" cy="2587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/>
          <a:stretch/>
        </p:blipFill>
        <p:spPr>
          <a:xfrm>
            <a:off x="2159431" y="1605163"/>
            <a:ext cx="2272159" cy="2000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31" y="4040695"/>
            <a:ext cx="2470683" cy="18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7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31900" y="291966"/>
            <a:ext cx="5110534" cy="661720"/>
          </a:xfrm>
        </p:spPr>
        <p:txBody>
          <a:bodyPr/>
          <a:lstStyle/>
          <a:p>
            <a:r>
              <a:rPr lang="ru-RU" sz="1200" dirty="0"/>
              <a:t>ПРОЕКТ «Оптимизация процесса </a:t>
            </a:r>
            <a:r>
              <a:rPr lang="ru-RU" sz="1200" dirty="0" smtClean="0"/>
              <a:t>сбора детей на прогулку с помощью алгоритмов 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2" y="4178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61" y="-52987"/>
            <a:ext cx="845163" cy="10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1064"/>
          <p:cNvGraphicFramePr/>
          <p:nvPr>
            <p:extLst>
              <p:ext uri="{D42A27DB-BD31-4B8C-83A1-F6EECF244321}">
                <p14:modId xmlns:p14="http://schemas.microsoft.com/office/powerpoint/2010/main" val="1191731215"/>
              </p:ext>
            </p:extLst>
          </p:nvPr>
        </p:nvGraphicFramePr>
        <p:xfrm>
          <a:off x="238125" y="1226661"/>
          <a:ext cx="8515350" cy="5338080"/>
        </p:xfrm>
        <a:graphic>
          <a:graphicData uri="http://schemas.openxmlformats.org/drawingml/2006/table">
            <a:tbl>
              <a:tblPr firstRow="1" firstCol="1" bandRow="1"/>
              <a:tblGrid>
                <a:gridCol w="885825"/>
                <a:gridCol w="7019925"/>
                <a:gridCol w="609600"/>
              </a:tblGrid>
              <a:tr h="163597"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000" dirty="0" err="1">
                          <a:solidFill>
                            <a:schemeClr val="bg2"/>
                          </a:solidFill>
                        </a:rPr>
                        <a:t>Этапы</a:t>
                      </a:r>
                      <a:endParaRPr sz="1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000" dirty="0">
                          <a:solidFill>
                            <a:schemeClr val="bg2"/>
                          </a:solidFill>
                        </a:rPr>
                        <a:t>                                          </a:t>
                      </a:r>
                      <a:r>
                        <a:rPr sz="1000" dirty="0" err="1">
                          <a:solidFill>
                            <a:schemeClr val="bg2"/>
                          </a:solidFill>
                        </a:rPr>
                        <a:t>Критерии</a:t>
                      </a:r>
                      <a:r>
                        <a:rPr sz="10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sz="1000" dirty="0" err="1">
                          <a:solidFill>
                            <a:schemeClr val="bg2"/>
                          </a:solidFill>
                        </a:rPr>
                        <a:t>соответствия</a:t>
                      </a:r>
                      <a:endParaRPr sz="1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0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sz="1000" dirty="0" err="1">
                          <a:solidFill>
                            <a:schemeClr val="bg2"/>
                          </a:solidFill>
                        </a:rPr>
                        <a:t>Оценка</a:t>
                      </a:r>
                      <a:r>
                        <a:rPr sz="1000" dirty="0">
                          <a:solidFill>
                            <a:schemeClr val="bg2"/>
                          </a:solidFill>
                        </a:rPr>
                        <a:t>                    </a:t>
                      </a:r>
                      <a:endParaRPr sz="1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</a:tr>
              <a:tr h="605463"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>
                          <a:solidFill>
                            <a:schemeClr val="bg2"/>
                          </a:solidFill>
                        </a:rPr>
                        <a:t>1. </a:t>
                      </a:r>
                      <a:r>
                        <a:rPr sz="900" dirty="0" err="1">
                          <a:solidFill>
                            <a:schemeClr val="bg2"/>
                          </a:solidFill>
                        </a:rPr>
                        <a:t>Открытие</a:t>
                      </a:r>
                      <a:r>
                        <a:rPr sz="9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>
                          <a:solidFill>
                            <a:schemeClr val="bg2"/>
                          </a:solidFill>
                        </a:rPr>
                        <a:t>ПСР-</a:t>
                      </a:r>
                      <a:r>
                        <a:rPr sz="900" dirty="0" err="1">
                          <a:solidFill>
                            <a:schemeClr val="bg2"/>
                          </a:solidFill>
                        </a:rPr>
                        <a:t>проекта</a:t>
                      </a:r>
                      <a:endParaRPr sz="9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1.1Блок «</a:t>
                      </a:r>
                      <a:r>
                        <a:rPr sz="900" dirty="0" err="1"/>
                        <a:t>Вовлеченные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лица</a:t>
                      </a:r>
                      <a:r>
                        <a:rPr sz="900" dirty="0"/>
                        <a:t> и </a:t>
                      </a:r>
                      <a:r>
                        <a:rPr sz="900" dirty="0" err="1"/>
                        <a:t>рамки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» в </a:t>
                      </a:r>
                      <a:r>
                        <a:rPr sz="900" dirty="0" err="1"/>
                        <a:t>карточке</a:t>
                      </a:r>
                      <a:r>
                        <a:rPr sz="900" dirty="0"/>
                        <a:t> ПСР-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не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имеет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методологических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ошибок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1.2 В </a:t>
                      </a:r>
                      <a:r>
                        <a:rPr sz="900" dirty="0" err="1"/>
                        <a:t>карточке</a:t>
                      </a:r>
                      <a:r>
                        <a:rPr sz="900" dirty="0"/>
                        <a:t> ПСР-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представлено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достаточное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обоснование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для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понимания,зачем</a:t>
                      </a:r>
                      <a:r>
                        <a:rPr sz="900" dirty="0"/>
                        <a:t> и </a:t>
                      </a:r>
                      <a:r>
                        <a:rPr sz="900" dirty="0" err="1"/>
                        <a:t>почему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важна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его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реализация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*1.3.В </a:t>
                      </a:r>
                      <a:r>
                        <a:rPr sz="900" dirty="0" err="1"/>
                        <a:t>карточке</a:t>
                      </a:r>
                      <a:r>
                        <a:rPr sz="900" dirty="0"/>
                        <a:t> ПСР-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представлены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правильные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оцифрованные</a:t>
                      </a:r>
                      <a:r>
                        <a:rPr sz="900" dirty="0"/>
                        <a:t> </a:t>
                      </a:r>
                      <a:r>
                        <a:rPr sz="900" dirty="0" err="1" smtClean="0"/>
                        <a:t>цел</a:t>
                      </a:r>
                      <a:r>
                        <a:rPr lang="ru-RU" sz="900" dirty="0" smtClean="0"/>
                        <a:t>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 smtClean="0"/>
                        <a:t>1.4.Ключевые </a:t>
                      </a:r>
                      <a:r>
                        <a:rPr sz="900" dirty="0" err="1"/>
                        <a:t>события</a:t>
                      </a:r>
                      <a:r>
                        <a:rPr sz="900" dirty="0"/>
                        <a:t> в </a:t>
                      </a:r>
                      <a:r>
                        <a:rPr sz="900" dirty="0" err="1"/>
                        <a:t>карточке</a:t>
                      </a:r>
                      <a:r>
                        <a:rPr sz="900" dirty="0"/>
                        <a:t> ПСР-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соответствуют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стандартной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форме</a:t>
                      </a:r>
                      <a:endParaRPr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40000"/>
                      </a:srgbClr>
                    </a:solidFill>
                  </a:tcPr>
                </a:tc>
              </a:tr>
              <a:tr h="717142"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>
                          <a:solidFill>
                            <a:schemeClr val="bg2"/>
                          </a:solidFill>
                        </a:rPr>
                        <a:t>2.Анкетирование </a:t>
                      </a:r>
                      <a:r>
                        <a:rPr sz="900" dirty="0" err="1">
                          <a:solidFill>
                            <a:schemeClr val="bg2"/>
                          </a:solidFill>
                        </a:rPr>
                        <a:t>заказчиков</a:t>
                      </a:r>
                      <a:r>
                        <a:rPr sz="9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>
                          <a:solidFill>
                            <a:schemeClr val="bg2"/>
                          </a:solidFill>
                        </a:rPr>
                        <a:t>№1 и №2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9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2.1Представлены </a:t>
                      </a:r>
                      <a:r>
                        <a:rPr sz="900" dirty="0" err="1"/>
                        <a:t>заполненные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анкеты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2.2Анкета </a:t>
                      </a:r>
                      <a:r>
                        <a:rPr sz="900" dirty="0" err="1"/>
                        <a:t>содержит</a:t>
                      </a:r>
                      <a:r>
                        <a:rPr sz="900" dirty="0"/>
                        <a:t> 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sz="900" dirty="0" smtClean="0"/>
                        <a:t>5 </a:t>
                      </a:r>
                      <a:r>
                        <a:rPr sz="900" dirty="0" err="1" smtClean="0"/>
                        <a:t>вопросов</a:t>
                      </a:r>
                      <a:r>
                        <a:rPr sz="900" dirty="0" smtClean="0"/>
                        <a:t> </a:t>
                      </a:r>
                      <a:r>
                        <a:rPr sz="900" dirty="0" err="1"/>
                        <a:t>из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методических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рекомендаций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реализации</a:t>
                      </a:r>
                      <a:r>
                        <a:rPr sz="900" dirty="0"/>
                        <a:t> ПСР-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2.3В </a:t>
                      </a:r>
                      <a:r>
                        <a:rPr sz="900" dirty="0" err="1"/>
                        <a:t>анкетировании</a:t>
                      </a:r>
                      <a:r>
                        <a:rPr sz="900" dirty="0"/>
                        <a:t> №1 и №2 </a:t>
                      </a:r>
                      <a:r>
                        <a:rPr sz="900" dirty="0" err="1"/>
                        <a:t>участвовали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одни</a:t>
                      </a:r>
                      <a:r>
                        <a:rPr sz="900" dirty="0"/>
                        <a:t> и </a:t>
                      </a:r>
                      <a:r>
                        <a:rPr sz="900" dirty="0" err="1"/>
                        <a:t>те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же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сотрудники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2.4.Анкетирование </a:t>
                      </a:r>
                      <a:r>
                        <a:rPr sz="900" dirty="0" err="1"/>
                        <a:t>прошли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заказчики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процесса,указанные</a:t>
                      </a:r>
                      <a:r>
                        <a:rPr sz="900" dirty="0"/>
                        <a:t> в </a:t>
                      </a:r>
                      <a:r>
                        <a:rPr sz="900" dirty="0" err="1"/>
                        <a:t>акрточке</a:t>
                      </a:r>
                      <a:r>
                        <a:rPr sz="900" dirty="0"/>
                        <a:t> ПСР- </a:t>
                      </a:r>
                      <a:r>
                        <a:rPr sz="900" dirty="0" err="1"/>
                        <a:t>проекта</a:t>
                      </a:r>
                      <a:endParaRPr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20000"/>
                      </a:srgbClr>
                    </a:solidFill>
                  </a:tcPr>
                </a:tc>
              </a:tr>
              <a:tr h="1066992"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>
                          <a:solidFill>
                            <a:schemeClr val="bg2"/>
                          </a:solidFill>
                        </a:rPr>
                        <a:t>3.Картирование текущего и целевого состояния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>
                          <a:solidFill>
                            <a:schemeClr val="bg2"/>
                          </a:solidFill>
                        </a:rPr>
                        <a:t>(разработка ПСЦ)</a:t>
                      </a:r>
                      <a:endParaRPr sz="90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3.1.Руководитель 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 </a:t>
                      </a:r>
                      <a:r>
                        <a:rPr lang="ru-RU" sz="900" dirty="0" smtClean="0"/>
                        <a:t>п</a:t>
                      </a:r>
                      <a:r>
                        <a:rPr sz="900" dirty="0" err="1" smtClean="0"/>
                        <a:t>редстави</a:t>
                      </a:r>
                      <a:r>
                        <a:rPr lang="ru-RU" sz="900" dirty="0" smtClean="0"/>
                        <a:t>л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sz="900" dirty="0" err="1" smtClean="0"/>
                        <a:t>детализированные</a:t>
                      </a:r>
                      <a:r>
                        <a:rPr sz="900" dirty="0" smtClean="0"/>
                        <a:t> </a:t>
                      </a:r>
                      <a:r>
                        <a:rPr sz="900" dirty="0" err="1"/>
                        <a:t>карты</a:t>
                      </a:r>
                      <a:r>
                        <a:rPr sz="900" dirty="0"/>
                        <a:t> </a:t>
                      </a:r>
                      <a:r>
                        <a:rPr sz="900" dirty="0" smtClean="0"/>
                        <a:t>ПС</a:t>
                      </a:r>
                      <a:r>
                        <a:rPr lang="ru-RU" sz="900" dirty="0" smtClean="0"/>
                        <a:t>Р</a:t>
                      </a:r>
                      <a:r>
                        <a:rPr sz="900" dirty="0" smtClean="0"/>
                        <a:t>(</a:t>
                      </a:r>
                      <a:r>
                        <a:rPr sz="900" dirty="0" err="1" smtClean="0"/>
                        <a:t>текущую</a:t>
                      </a:r>
                      <a:r>
                        <a:rPr sz="900" dirty="0" smtClean="0"/>
                        <a:t> </a:t>
                      </a:r>
                      <a:r>
                        <a:rPr sz="900" dirty="0"/>
                        <a:t>и </a:t>
                      </a:r>
                      <a:r>
                        <a:rPr sz="900" dirty="0" err="1"/>
                        <a:t>целевую</a:t>
                      </a:r>
                      <a:r>
                        <a:rPr sz="900" dirty="0"/>
                        <a:t>) </a:t>
                      </a:r>
                      <a:r>
                        <a:rPr sz="900" dirty="0" err="1"/>
                        <a:t>на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информационном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стенде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проекта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3.2.На </a:t>
                      </a:r>
                      <a:r>
                        <a:rPr sz="900" dirty="0" err="1"/>
                        <a:t>картах</a:t>
                      </a:r>
                      <a:r>
                        <a:rPr sz="900" dirty="0"/>
                        <a:t> </a:t>
                      </a:r>
                      <a:r>
                        <a:rPr sz="900" dirty="0" smtClean="0"/>
                        <a:t>ПС</a:t>
                      </a:r>
                      <a:r>
                        <a:rPr lang="ru-RU" sz="900" dirty="0" smtClean="0"/>
                        <a:t>Р </a:t>
                      </a:r>
                      <a:r>
                        <a:rPr sz="900" dirty="0" smtClean="0"/>
                        <a:t>(</a:t>
                      </a:r>
                      <a:r>
                        <a:rPr sz="900" dirty="0" err="1" smtClean="0"/>
                        <a:t>текущей</a:t>
                      </a:r>
                      <a:r>
                        <a:rPr sz="900" dirty="0" smtClean="0"/>
                        <a:t> </a:t>
                      </a:r>
                      <a:r>
                        <a:rPr sz="900" dirty="0"/>
                        <a:t>и </a:t>
                      </a:r>
                      <a:r>
                        <a:rPr sz="900" dirty="0" err="1"/>
                        <a:t>целевой</a:t>
                      </a:r>
                      <a:r>
                        <a:rPr sz="900" dirty="0"/>
                        <a:t>) </a:t>
                      </a:r>
                      <a:r>
                        <a:rPr sz="900" dirty="0" err="1"/>
                        <a:t>указаны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входы</a:t>
                      </a:r>
                      <a:r>
                        <a:rPr sz="900" dirty="0"/>
                        <a:t> и </a:t>
                      </a:r>
                      <a:r>
                        <a:rPr sz="900" dirty="0" err="1"/>
                        <a:t>выходы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процесса</a:t>
                      </a:r>
                      <a:r>
                        <a:rPr sz="900" dirty="0"/>
                        <a:t>, </a:t>
                      </a:r>
                      <a:r>
                        <a:rPr sz="900" dirty="0" err="1"/>
                        <a:t>все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этапы</a:t>
                      </a:r>
                      <a:r>
                        <a:rPr sz="900" dirty="0"/>
                        <a:t>/</a:t>
                      </a:r>
                      <a:r>
                        <a:rPr sz="900" dirty="0" err="1"/>
                        <a:t>шаги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процесса</a:t>
                      </a:r>
                      <a:r>
                        <a:rPr sz="900" dirty="0"/>
                        <a:t> и </a:t>
                      </a:r>
                      <a:r>
                        <a:rPr sz="900" dirty="0" err="1"/>
                        <a:t>их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взаимосвязи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3.3Карты </a:t>
                      </a:r>
                      <a:r>
                        <a:rPr sz="900" dirty="0" smtClean="0"/>
                        <a:t>ПС</a:t>
                      </a:r>
                      <a:r>
                        <a:rPr lang="ru-RU" sz="900" dirty="0" smtClean="0"/>
                        <a:t>Р</a:t>
                      </a:r>
                      <a:r>
                        <a:rPr lang="ru-RU" sz="900" baseline="0" dirty="0" smtClean="0"/>
                        <a:t> (</a:t>
                      </a:r>
                      <a:r>
                        <a:rPr sz="900" dirty="0" err="1" smtClean="0"/>
                        <a:t>текущие</a:t>
                      </a:r>
                      <a:r>
                        <a:rPr sz="900" dirty="0" smtClean="0"/>
                        <a:t> </a:t>
                      </a:r>
                      <a:r>
                        <a:rPr sz="900" dirty="0"/>
                        <a:t>и </a:t>
                      </a:r>
                      <a:r>
                        <a:rPr sz="900" dirty="0" err="1"/>
                        <a:t>целевые</a:t>
                      </a:r>
                      <a:r>
                        <a:rPr sz="900" dirty="0"/>
                        <a:t>) </a:t>
                      </a:r>
                      <a:r>
                        <a:rPr sz="900" dirty="0" err="1"/>
                        <a:t>содержат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показатели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процесса</a:t>
                      </a:r>
                      <a:r>
                        <a:rPr sz="900" dirty="0"/>
                        <a:t>(ВПП и </a:t>
                      </a:r>
                      <a:r>
                        <a:rPr sz="900" dirty="0" err="1"/>
                        <a:t>тд</a:t>
                      </a:r>
                      <a:r>
                        <a:rPr sz="900" dirty="0"/>
                        <a:t>.) </a:t>
                      </a:r>
                      <a:r>
                        <a:rPr sz="900" dirty="0" err="1"/>
                        <a:t>по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каждому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шагу</a:t>
                      </a:r>
                      <a:r>
                        <a:rPr sz="900" dirty="0"/>
                        <a:t>/и в </a:t>
                      </a:r>
                      <a:r>
                        <a:rPr sz="900" dirty="0" err="1"/>
                        <a:t>целом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процессу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3.4.На </a:t>
                      </a:r>
                      <a:r>
                        <a:rPr sz="900" dirty="0" err="1"/>
                        <a:t>карте</a:t>
                      </a:r>
                      <a:r>
                        <a:rPr sz="900" dirty="0"/>
                        <a:t> </a:t>
                      </a:r>
                      <a:r>
                        <a:rPr sz="900" dirty="0" smtClean="0"/>
                        <a:t>ПС</a:t>
                      </a:r>
                      <a:r>
                        <a:rPr lang="ru-RU" sz="900" dirty="0" smtClean="0"/>
                        <a:t>Р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sz="900" dirty="0" smtClean="0"/>
                        <a:t>(</a:t>
                      </a:r>
                      <a:r>
                        <a:rPr sz="900" dirty="0" err="1" smtClean="0"/>
                        <a:t>текущей</a:t>
                      </a:r>
                      <a:r>
                        <a:rPr sz="900" dirty="0" smtClean="0"/>
                        <a:t>)</a:t>
                      </a:r>
                      <a:r>
                        <a:rPr sz="900" dirty="0" err="1" smtClean="0"/>
                        <a:t>указаны</a:t>
                      </a:r>
                      <a:r>
                        <a:rPr sz="900" dirty="0" smtClean="0"/>
                        <a:t> </a:t>
                      </a:r>
                      <a:r>
                        <a:rPr sz="900" dirty="0" err="1"/>
                        <a:t>все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потери</a:t>
                      </a:r>
                      <a:r>
                        <a:rPr sz="900" dirty="0"/>
                        <a:t>, </a:t>
                      </a:r>
                      <a:r>
                        <a:rPr sz="900" dirty="0" err="1"/>
                        <a:t>проблемы</a:t>
                      </a:r>
                      <a:r>
                        <a:rPr sz="900" dirty="0"/>
                        <a:t>, </a:t>
                      </a:r>
                      <a:r>
                        <a:rPr sz="900" dirty="0" err="1"/>
                        <a:t>выявленные</a:t>
                      </a:r>
                      <a:r>
                        <a:rPr sz="900" dirty="0"/>
                        <a:t> в </a:t>
                      </a:r>
                      <a:r>
                        <a:rPr sz="900" dirty="0" err="1"/>
                        <a:t>процессе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картирования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3.5Карта </a:t>
                      </a:r>
                      <a:r>
                        <a:rPr sz="900" dirty="0" smtClean="0"/>
                        <a:t>ПС</a:t>
                      </a:r>
                      <a:r>
                        <a:rPr lang="ru-RU" sz="900" dirty="0" smtClean="0"/>
                        <a:t>Р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sz="900" dirty="0" smtClean="0"/>
                        <a:t>(</a:t>
                      </a:r>
                      <a:r>
                        <a:rPr sz="900" dirty="0" err="1" smtClean="0"/>
                        <a:t>целевая</a:t>
                      </a:r>
                      <a:r>
                        <a:rPr sz="900" dirty="0"/>
                        <a:t>) </a:t>
                      </a:r>
                      <a:r>
                        <a:rPr sz="900" dirty="0" err="1"/>
                        <a:t>учитывает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все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возможные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улучшения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процесса</a:t>
                      </a:r>
                      <a:r>
                        <a:rPr sz="900" dirty="0"/>
                        <a:t>, </a:t>
                      </a:r>
                      <a:r>
                        <a:rPr sz="900" dirty="0" err="1"/>
                        <a:t>включая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решение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проблем</a:t>
                      </a:r>
                      <a:r>
                        <a:rPr sz="900" dirty="0"/>
                        <a:t>, </a:t>
                      </a:r>
                      <a:r>
                        <a:rPr sz="900" dirty="0" err="1"/>
                        <a:t>за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период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реализации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проекта</a:t>
                      </a:r>
                      <a:endParaRPr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40000"/>
                      </a:srgbClr>
                    </a:solidFill>
                  </a:tcPr>
                </a:tc>
              </a:tr>
              <a:tr h="605463"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>
                          <a:solidFill>
                            <a:schemeClr val="bg2"/>
                          </a:solidFill>
                        </a:rPr>
                        <a:t>4.Производственный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>
                          <a:solidFill>
                            <a:schemeClr val="bg2"/>
                          </a:solidFill>
                        </a:rPr>
                        <a:t>анализ(ПА)№1 и №2</a:t>
                      </a:r>
                      <a:endParaRPr sz="90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4.1.Для проведения замеров использованы листы ПА, представлены замеры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4.2.В ПА представлены корректные границы процесса, связанные с целями ПСР-проекта и картами ПСЦ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4.3.Колебания показателей по результатам ПА проанализированы, выявлены коренные причины и разработаны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корректирующие мероприятия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20000"/>
                      </a:srgbClr>
                    </a:solidFill>
                  </a:tcPr>
                </a:tc>
              </a:tr>
              <a:tr h="1220835"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>
                          <a:solidFill>
                            <a:schemeClr val="bg2"/>
                          </a:solidFill>
                        </a:rPr>
                        <a:t>5.Реализация плана мероприятий,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>
                          <a:solidFill>
                            <a:schemeClr val="bg2"/>
                          </a:solidFill>
                        </a:rPr>
                        <a:t>внесение изменений в стандарты процессов и ЛНА</a:t>
                      </a:r>
                      <a:endParaRPr sz="90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*5.1. Запланированные мероприятия по достижению целей ПСР-проекта реализованы.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5.2.План визуализирован на инфостенде и не дублирует общий план-график проекта и ключевые события из карточки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5.3.Проведена оцифровка эффекта всех мероприятий, влияющих на достижение  целей проекта(определен их вклад)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5.4.План включает разработку/изменение стандартов(ЛНА),информирование/обучение участников улучшаемого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5.6.План детализирован до уровня задач конкретному исполнителю, длительность любой задачи в плане не превышает 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недель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5.7.Руководитель проекта проводит промежуточную оценку исполнения плана не реже 1 раза в неделю, ведется анализ отклонений.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40000"/>
                      </a:srgbClr>
                    </a:solidFill>
                  </a:tcPr>
                </a:tc>
              </a:tr>
              <a:tr h="817796"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>
                          <a:solidFill>
                            <a:schemeClr val="bg2"/>
                          </a:solidFill>
                        </a:rPr>
                        <a:t>6.Подведение </a:t>
                      </a:r>
                      <a:r>
                        <a:rPr sz="900" dirty="0" err="1">
                          <a:solidFill>
                            <a:schemeClr val="bg2"/>
                          </a:solidFill>
                        </a:rPr>
                        <a:t>итогов</a:t>
                      </a:r>
                      <a:endParaRPr sz="900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 err="1">
                          <a:solidFill>
                            <a:schemeClr val="bg2"/>
                          </a:solidFill>
                        </a:rPr>
                        <a:t>проекта</a:t>
                      </a:r>
                      <a:endParaRPr sz="9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*6.1.Заказчики </a:t>
                      </a:r>
                      <a:r>
                        <a:rPr sz="900" dirty="0" err="1"/>
                        <a:t>получают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улучшение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процесса</a:t>
                      </a:r>
                      <a:r>
                        <a:rPr sz="900" dirty="0"/>
                        <a:t>. </a:t>
                      </a:r>
                      <a:r>
                        <a:rPr sz="900" dirty="0" err="1"/>
                        <a:t>Руководитель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понимает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дальнейшие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шаги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совершенствованию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процесса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6.2.По </a:t>
                      </a:r>
                      <a:r>
                        <a:rPr sz="900" dirty="0" err="1"/>
                        <a:t>результатам</a:t>
                      </a:r>
                      <a:r>
                        <a:rPr sz="900" dirty="0"/>
                        <a:t> ПСР-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поощрены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наиболее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активные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участники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6.3.При </a:t>
                      </a:r>
                      <a:r>
                        <a:rPr sz="900" dirty="0" err="1"/>
                        <a:t>подведении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итогов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анализируются</a:t>
                      </a:r>
                      <a:r>
                        <a:rPr sz="900" dirty="0"/>
                        <a:t> «</a:t>
                      </a:r>
                      <a:r>
                        <a:rPr sz="900" dirty="0" err="1"/>
                        <a:t>уроки</a:t>
                      </a:r>
                      <a:r>
                        <a:rPr sz="900" dirty="0"/>
                        <a:t> ПСР-</a:t>
                      </a:r>
                      <a:r>
                        <a:rPr sz="900" dirty="0" err="1"/>
                        <a:t>проекта</a:t>
                      </a:r>
                      <a:r>
                        <a:rPr sz="900" dirty="0"/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*- </a:t>
                      </a:r>
                      <a:r>
                        <a:rPr sz="900" dirty="0" err="1"/>
                        <a:t>отсекающий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пункт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для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текущего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этапа</a:t>
                      </a:r>
                      <a:r>
                        <a:rPr sz="900" baseline="0" dirty="0"/>
                        <a:t> </a:t>
                      </a:r>
                      <a:r>
                        <a:rPr sz="900" dirty="0"/>
                        <a:t>ПСР-</a:t>
                      </a:r>
                      <a:r>
                        <a:rPr sz="900" dirty="0" err="1"/>
                        <a:t>проект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соответствует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методическим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рекомендациям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по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реализации</a:t>
                      </a:r>
                      <a:r>
                        <a:rPr sz="900" dirty="0"/>
                        <a:t> ПСР-</a:t>
                      </a:r>
                      <a:r>
                        <a:rPr sz="900" dirty="0" err="1"/>
                        <a:t>на</a:t>
                      </a:r>
                      <a:r>
                        <a:rPr sz="900" dirty="0"/>
                        <a:t>:</a:t>
                      </a:r>
                      <a:endParaRPr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marL="0" lv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 dirty="0"/>
                        <a:t> </a:t>
                      </a:r>
                      <a:r>
                        <a:rPr sz="9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130" marR="913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5B7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8272" y="888107"/>
            <a:ext cx="7475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Оценка результатов проекта и проведение завершающего совещания</a:t>
            </a:r>
          </a:p>
        </p:txBody>
      </p:sp>
    </p:spTree>
    <p:extLst>
      <p:ext uri="{BB962C8B-B14F-4D97-AF65-F5344CB8AC3E}">
        <p14:creationId xmlns:p14="http://schemas.microsoft.com/office/powerpoint/2010/main" val="350248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73903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46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760908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852050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895567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14092" y="4157713"/>
            <a:ext cx="1981333" cy="259764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100" b="1" dirty="0"/>
              <a:t>Итого: средний </a:t>
            </a:r>
            <a:r>
              <a:rPr lang="ru-RU" sz="1100" b="1" dirty="0" smtClean="0"/>
              <a:t>балл  2,8</a:t>
            </a:r>
            <a:endParaRPr lang="ru-RU" sz="11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7548" y="181110"/>
            <a:ext cx="5395775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>Анкетирование №</a:t>
            </a:r>
            <a:r>
              <a:rPr lang="ru-RU" sz="1200" dirty="0"/>
              <a:t> </a:t>
            </a:r>
            <a:r>
              <a:rPr lang="ru-RU" sz="1200" dirty="0" smtClean="0"/>
              <a:t>1 заказчиков процесса </a:t>
            </a:r>
            <a:br>
              <a:rPr lang="ru-RU" sz="1200" dirty="0" smtClean="0"/>
            </a:br>
            <a:r>
              <a:rPr lang="ru-RU" sz="1200" dirty="0" smtClean="0"/>
              <a:t>«Оптимизация </a:t>
            </a:r>
            <a:r>
              <a:rPr lang="ru-RU" sz="1200" dirty="0"/>
              <a:t> </a:t>
            </a:r>
            <a:r>
              <a:rPr lang="ru-RU" sz="1200" dirty="0" smtClean="0"/>
              <a:t>процесса сбора детей на прогулку с помощью алгоритмов»</a:t>
            </a:r>
            <a:endParaRPr lang="ru-RU" sz="1200" dirty="0"/>
          </a:p>
        </p:txBody>
      </p:sp>
      <p:sp>
        <p:nvSpPr>
          <p:cNvPr id="116" name="TextBox 115"/>
          <p:cNvSpPr txBox="1">
            <a:spLocks/>
          </p:cNvSpPr>
          <p:nvPr/>
        </p:nvSpPr>
        <p:spPr>
          <a:xfrm>
            <a:off x="119060" y="4468278"/>
            <a:ext cx="493992" cy="1031796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Комментарии</a:t>
            </a:r>
          </a:p>
        </p:txBody>
      </p:sp>
      <p:sp>
        <p:nvSpPr>
          <p:cNvPr id="11" name="Rectangle 11"/>
          <p:cNvSpPr txBox="1">
            <a:spLocks/>
          </p:cNvSpPr>
          <p:nvPr/>
        </p:nvSpPr>
        <p:spPr>
          <a:xfrm>
            <a:off x="914103" y="4560481"/>
            <a:ext cx="3528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100" kern="0" dirty="0">
                <a:solidFill>
                  <a:srgbClr val="000000"/>
                </a:solidFill>
              </a:rPr>
              <a:t>В случае ответа "Нет"/ </a:t>
            </a:r>
            <a:r>
              <a:rPr lang="en-US" sz="1100" kern="0" dirty="0" smtClean="0">
                <a:solidFill>
                  <a:srgbClr val="000000"/>
                </a:solidFill>
              </a:rPr>
              <a:t/>
            </a:r>
            <a:br>
              <a:rPr lang="en-US" sz="1100" kern="0" dirty="0" smtClean="0">
                <a:solidFill>
                  <a:srgbClr val="000000"/>
                </a:solidFill>
              </a:rPr>
            </a:br>
            <a:r>
              <a:rPr lang="ru-RU" sz="1100" kern="0" dirty="0" smtClean="0">
                <a:solidFill>
                  <a:srgbClr val="000000"/>
                </a:solidFill>
              </a:rPr>
              <a:t>"</a:t>
            </a:r>
            <a:r>
              <a:rPr lang="ru-RU" sz="1100" kern="0" dirty="0">
                <a:solidFill>
                  <a:srgbClr val="000000"/>
                </a:solidFill>
              </a:rPr>
              <a:t>Скорее нет" </a:t>
            </a:r>
            <a:r>
              <a:rPr lang="ru-RU" sz="1100" kern="0" dirty="0" smtClean="0">
                <a:solidFill>
                  <a:srgbClr val="000000"/>
                </a:solidFill>
              </a:rPr>
              <a:t>– прокомментируйте.</a:t>
            </a:r>
          </a:p>
        </p:txBody>
      </p:sp>
      <p:cxnSp>
        <p:nvCxnSpPr>
          <p:cNvPr id="124" name="AutoShape 249"/>
          <p:cNvCxnSpPr>
            <a:cxnSpLocks noChangeShapeType="1"/>
            <a:stCxn id="125" idx="4"/>
            <a:endCxn id="125" idx="6"/>
          </p:cNvCxnSpPr>
          <p:nvPr/>
        </p:nvCxnSpPr>
        <p:spPr bwMode="auto">
          <a:xfrm>
            <a:off x="942678" y="1108584"/>
            <a:ext cx="352893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AutoShape 250"/>
          <p:cNvSpPr>
            <a:spLocks noChangeArrowheads="1"/>
          </p:cNvSpPr>
          <p:nvPr/>
        </p:nvSpPr>
        <p:spPr bwMode="auto">
          <a:xfrm>
            <a:off x="942678" y="936229"/>
            <a:ext cx="3528932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Вопросы</a:t>
            </a:r>
          </a:p>
        </p:txBody>
      </p:sp>
      <p:cxnSp>
        <p:nvCxnSpPr>
          <p:cNvPr id="128" name="AutoShape 249"/>
          <p:cNvCxnSpPr>
            <a:cxnSpLocks noChangeShapeType="1"/>
          </p:cNvCxnSpPr>
          <p:nvPr/>
        </p:nvCxnSpPr>
        <p:spPr bwMode="auto">
          <a:xfrm>
            <a:off x="4873624" y="1108584"/>
            <a:ext cx="8286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AutoShape 250"/>
          <p:cNvSpPr>
            <a:spLocks noChangeArrowheads="1"/>
          </p:cNvSpPr>
          <p:nvPr/>
        </p:nvSpPr>
        <p:spPr bwMode="auto">
          <a:xfrm>
            <a:off x="5000624" y="936229"/>
            <a:ext cx="828675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000" b="1" dirty="0"/>
              <a:t>Нет</a:t>
            </a:r>
          </a:p>
        </p:txBody>
      </p:sp>
      <p:cxnSp>
        <p:nvCxnSpPr>
          <p:cNvPr id="131" name="AutoShape 249"/>
          <p:cNvCxnSpPr>
            <a:cxnSpLocks noChangeShapeType="1"/>
          </p:cNvCxnSpPr>
          <p:nvPr/>
        </p:nvCxnSpPr>
        <p:spPr bwMode="auto">
          <a:xfrm>
            <a:off x="5768716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AutoShape 250"/>
          <p:cNvSpPr>
            <a:spLocks noChangeArrowheads="1"/>
          </p:cNvSpPr>
          <p:nvPr/>
        </p:nvSpPr>
        <p:spPr bwMode="auto">
          <a:xfrm>
            <a:off x="5854441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Скорее нет</a:t>
            </a:r>
          </a:p>
        </p:txBody>
      </p:sp>
      <p:cxnSp>
        <p:nvCxnSpPr>
          <p:cNvPr id="134" name="AutoShape 249"/>
          <p:cNvCxnSpPr>
            <a:cxnSpLocks noChangeShapeType="1"/>
          </p:cNvCxnSpPr>
          <p:nvPr/>
        </p:nvCxnSpPr>
        <p:spPr bwMode="auto">
          <a:xfrm>
            <a:off x="6850333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AutoShape 250"/>
          <p:cNvSpPr>
            <a:spLocks noChangeArrowheads="1"/>
          </p:cNvSpPr>
          <p:nvPr/>
        </p:nvSpPr>
        <p:spPr bwMode="auto">
          <a:xfrm>
            <a:off x="6964633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Скорее да</a:t>
            </a:r>
          </a:p>
        </p:txBody>
      </p:sp>
      <p:cxnSp>
        <p:nvCxnSpPr>
          <p:cNvPr id="137" name="AutoShape 249"/>
          <p:cNvCxnSpPr>
            <a:cxnSpLocks noChangeShapeType="1"/>
          </p:cNvCxnSpPr>
          <p:nvPr/>
        </p:nvCxnSpPr>
        <p:spPr bwMode="auto">
          <a:xfrm>
            <a:off x="7909724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AutoShape 250"/>
          <p:cNvSpPr>
            <a:spLocks noChangeArrowheads="1"/>
          </p:cNvSpPr>
          <p:nvPr/>
        </p:nvSpPr>
        <p:spPr bwMode="auto">
          <a:xfrm>
            <a:off x="8036724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Да</a:t>
            </a:r>
          </a:p>
        </p:txBody>
      </p:sp>
      <p:sp>
        <p:nvSpPr>
          <p:cNvPr id="158" name="Line 11"/>
          <p:cNvSpPr>
            <a:spLocks noChangeShapeType="1"/>
          </p:cNvSpPr>
          <p:nvPr/>
        </p:nvSpPr>
        <p:spPr bwMode="auto">
          <a:xfrm>
            <a:off x="4420280" y="3756226"/>
            <a:ext cx="0" cy="4652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59" name="Line 31"/>
          <p:cNvSpPr>
            <a:spLocks noChangeShapeType="1"/>
          </p:cNvSpPr>
          <p:nvPr/>
        </p:nvSpPr>
        <p:spPr bwMode="auto">
          <a:xfrm>
            <a:off x="914103" y="176768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0" name="Line 32"/>
          <p:cNvSpPr>
            <a:spLocks noChangeShapeType="1"/>
          </p:cNvSpPr>
          <p:nvPr/>
        </p:nvSpPr>
        <p:spPr bwMode="auto">
          <a:xfrm>
            <a:off x="914103" y="228289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1" name="Line 33"/>
          <p:cNvSpPr>
            <a:spLocks noChangeShapeType="1"/>
          </p:cNvSpPr>
          <p:nvPr/>
        </p:nvSpPr>
        <p:spPr bwMode="auto">
          <a:xfrm flipH="1">
            <a:off x="127014" y="287430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2" name="Line 34"/>
          <p:cNvSpPr>
            <a:spLocks noChangeShapeType="1"/>
          </p:cNvSpPr>
          <p:nvPr/>
        </p:nvSpPr>
        <p:spPr bwMode="auto">
          <a:xfrm flipV="1">
            <a:off x="914103" y="3450359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837714" y="1941819"/>
            <a:ext cx="4007835" cy="210960"/>
            <a:chOff x="4771892" y="2001229"/>
            <a:chExt cx="3987528" cy="210960"/>
          </a:xfrm>
        </p:grpSpPr>
        <p:sp>
          <p:nvSpPr>
            <p:cNvPr id="164" name="Rectangle 54"/>
            <p:cNvSpPr>
              <a:spLocks noChangeArrowheads="1"/>
            </p:cNvSpPr>
            <p:nvPr/>
          </p:nvSpPr>
          <p:spPr bwMode="auto">
            <a:xfrm>
              <a:off x="4771892" y="203489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Oval 55"/>
            <p:cNvSpPr>
              <a:spLocks noChangeArrowheads="1"/>
            </p:cNvSpPr>
            <p:nvPr/>
          </p:nvSpPr>
          <p:spPr bwMode="auto">
            <a:xfrm>
              <a:off x="7049321" y="2001229"/>
              <a:ext cx="528974" cy="21096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3,0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750267" y="2460032"/>
            <a:ext cx="4007835" cy="245832"/>
            <a:chOff x="4771892" y="2612548"/>
            <a:chExt cx="3987528" cy="245832"/>
          </a:xfrm>
        </p:grpSpPr>
        <p:sp>
          <p:nvSpPr>
            <p:cNvPr id="167" name="Rectangle 71"/>
            <p:cNvSpPr>
              <a:spLocks noChangeArrowheads="1"/>
            </p:cNvSpPr>
            <p:nvPr/>
          </p:nvSpPr>
          <p:spPr bwMode="auto">
            <a:xfrm>
              <a:off x="4771892" y="263007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Oval 72"/>
            <p:cNvSpPr>
              <a:spLocks noChangeArrowheads="1"/>
            </p:cNvSpPr>
            <p:nvPr/>
          </p:nvSpPr>
          <p:spPr bwMode="auto">
            <a:xfrm>
              <a:off x="6765656" y="2612548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2,9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750267" y="3037444"/>
            <a:ext cx="4007835" cy="245832"/>
            <a:chOff x="4771892" y="3206275"/>
            <a:chExt cx="3987528" cy="245832"/>
          </a:xfrm>
        </p:grpSpPr>
        <p:sp>
          <p:nvSpPr>
            <p:cNvPr id="170" name="Rectangle 88"/>
            <p:cNvSpPr>
              <a:spLocks noChangeArrowheads="1"/>
            </p:cNvSpPr>
            <p:nvPr/>
          </p:nvSpPr>
          <p:spPr bwMode="auto">
            <a:xfrm>
              <a:off x="4771892" y="3254597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Oval 89"/>
            <p:cNvSpPr>
              <a:spLocks noChangeArrowheads="1"/>
            </p:cNvSpPr>
            <p:nvPr/>
          </p:nvSpPr>
          <p:spPr bwMode="auto">
            <a:xfrm>
              <a:off x="6194491" y="3206275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2,5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72" name="Group 171"/>
          <p:cNvGrpSpPr>
            <a:grpSpLocks/>
          </p:cNvGrpSpPr>
          <p:nvPr/>
        </p:nvGrpSpPr>
        <p:grpSpPr>
          <a:xfrm>
            <a:off x="4837714" y="3617968"/>
            <a:ext cx="4007835" cy="245832"/>
            <a:chOff x="4771892" y="3973825"/>
            <a:chExt cx="3987528" cy="245832"/>
          </a:xfrm>
        </p:grpSpPr>
        <p:sp>
          <p:nvSpPr>
            <p:cNvPr id="173" name="Rectangle 105"/>
            <p:cNvSpPr>
              <a:spLocks noChangeArrowheads="1"/>
            </p:cNvSpPr>
            <p:nvPr/>
          </p:nvSpPr>
          <p:spPr bwMode="auto">
            <a:xfrm>
              <a:off x="4771892" y="3996808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Oval 106"/>
            <p:cNvSpPr>
              <a:spLocks noChangeArrowheads="1"/>
            </p:cNvSpPr>
            <p:nvPr/>
          </p:nvSpPr>
          <p:spPr bwMode="auto">
            <a:xfrm>
              <a:off x="6660224" y="3973825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2,9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75" name="Text Box 123"/>
          <p:cNvSpPr txBox="1">
            <a:spLocks noChangeArrowheads="1"/>
          </p:cNvSpPr>
          <p:nvPr/>
        </p:nvSpPr>
        <p:spPr bwMode="auto">
          <a:xfrm>
            <a:off x="5306365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10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TextBox 175"/>
          <p:cNvSpPr txBox="1">
            <a:spLocks/>
          </p:cNvSpPr>
          <p:nvPr/>
        </p:nvSpPr>
        <p:spPr>
          <a:xfrm>
            <a:off x="127014" y="2921934"/>
            <a:ext cx="493992" cy="1181804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Поддержка </a:t>
            </a:r>
            <a:r>
              <a:rPr lang="ru-RU" sz="1050" b="1" dirty="0" smtClean="0">
                <a:solidFill>
                  <a:schemeClr val="tx1"/>
                </a:solidFill>
              </a:rPr>
              <a:t>пользователей процесса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77" name="Text Box 123"/>
          <p:cNvSpPr txBox="1">
            <a:spLocks noChangeArrowheads="1"/>
          </p:cNvSpPr>
          <p:nvPr/>
        </p:nvSpPr>
        <p:spPr bwMode="auto">
          <a:xfrm>
            <a:off x="6293737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10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Text Box 123"/>
          <p:cNvSpPr txBox="1">
            <a:spLocks noChangeArrowheads="1"/>
          </p:cNvSpPr>
          <p:nvPr/>
        </p:nvSpPr>
        <p:spPr bwMode="auto">
          <a:xfrm>
            <a:off x="7357309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79" name="Text Box 123"/>
          <p:cNvSpPr txBox="1">
            <a:spLocks noChangeArrowheads="1"/>
          </p:cNvSpPr>
          <p:nvPr/>
        </p:nvSpPr>
        <p:spPr bwMode="auto">
          <a:xfrm>
            <a:off x="8395482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4743449" y="1411142"/>
            <a:ext cx="4007835" cy="245832"/>
            <a:chOff x="4771892" y="1472304"/>
            <a:chExt cx="3987528" cy="245832"/>
          </a:xfrm>
        </p:grpSpPr>
        <p:sp>
          <p:nvSpPr>
            <p:cNvPr id="181" name="Rectangle 37"/>
            <p:cNvSpPr>
              <a:spLocks noChangeArrowheads="1"/>
            </p:cNvSpPr>
            <p:nvPr/>
          </p:nvSpPr>
          <p:spPr bwMode="auto">
            <a:xfrm>
              <a:off x="4771892" y="1516052"/>
              <a:ext cx="3987528" cy="175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Oval 38"/>
            <p:cNvSpPr>
              <a:spLocks noChangeArrowheads="1"/>
            </p:cNvSpPr>
            <p:nvPr/>
          </p:nvSpPr>
          <p:spPr bwMode="auto">
            <a:xfrm>
              <a:off x="6571454" y="1472304"/>
              <a:ext cx="528974" cy="2458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2,7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23191" y="1878727"/>
            <a:ext cx="4114522" cy="274052"/>
            <a:chOff x="723191" y="2019823"/>
            <a:chExt cx="4114522" cy="274052"/>
          </a:xfrm>
        </p:grpSpPr>
        <p:sp>
          <p:nvSpPr>
            <p:cNvPr id="184" name="Rectangle 27"/>
            <p:cNvSpPr txBox="1">
              <a:spLocks/>
            </p:cNvSpPr>
            <p:nvPr/>
          </p:nvSpPr>
          <p:spPr>
            <a:xfrm>
              <a:off x="914102" y="2124598"/>
              <a:ext cx="39236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100" kern="0" dirty="0" smtClean="0">
                  <a:solidFill>
                    <a:srgbClr val="000000"/>
                  </a:solidFill>
                </a:rPr>
                <a:t>Является ли процесс для вас простым и понятным?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5" name="Oval 30"/>
            <p:cNvSpPr>
              <a:spLocks noChangeArrowheads="1"/>
            </p:cNvSpPr>
            <p:nvPr/>
          </p:nvSpPr>
          <p:spPr bwMode="auto">
            <a:xfrm>
              <a:off x="723191" y="2019823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>
              <a:no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6" name="Group 185"/>
          <p:cNvGrpSpPr>
            <a:grpSpLocks/>
          </p:cNvGrpSpPr>
          <p:nvPr/>
        </p:nvGrpSpPr>
        <p:grpSpPr>
          <a:xfrm>
            <a:off x="723191" y="1458767"/>
            <a:ext cx="4020258" cy="1330874"/>
            <a:chOff x="723191" y="1631789"/>
            <a:chExt cx="4020258" cy="1330874"/>
          </a:xfrm>
        </p:grpSpPr>
        <p:sp>
          <p:nvSpPr>
            <p:cNvPr id="187" name="Rectangle 31"/>
            <p:cNvSpPr txBox="1">
              <a:spLocks/>
            </p:cNvSpPr>
            <p:nvPr/>
          </p:nvSpPr>
          <p:spPr>
            <a:xfrm>
              <a:off x="914102" y="1631789"/>
              <a:ext cx="375314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100" kern="0" dirty="0">
                  <a:solidFill>
                    <a:srgbClr val="000000"/>
                  </a:solidFill>
                </a:rPr>
                <a:t>Удовлетворены ли Вы в целом работой процесса</a:t>
              </a:r>
              <a:r>
                <a:rPr lang="en-US" sz="1100" kern="0" dirty="0">
                  <a:solidFill>
                    <a:srgbClr val="000000"/>
                  </a:solidFill>
                </a:rPr>
                <a:t>?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723191" y="2605059"/>
              <a:ext cx="4020258" cy="357604"/>
              <a:chOff x="723191" y="2510264"/>
              <a:chExt cx="4020258" cy="357604"/>
            </a:xfrm>
          </p:grpSpPr>
          <p:sp>
            <p:nvSpPr>
              <p:cNvPr id="189" name="Rectangle 23"/>
              <p:cNvSpPr txBox="1">
                <a:spLocks/>
              </p:cNvSpPr>
              <p:nvPr/>
            </p:nvSpPr>
            <p:spPr>
              <a:xfrm>
                <a:off x="914103" y="2529314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 smtClean="0">
                    <a:solidFill>
                      <a:srgbClr val="000000"/>
                    </a:solidFill>
                  </a:rPr>
                  <a:t>Является ли длительность процесса для вас оптимальной?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Oval 30"/>
              <p:cNvSpPr>
                <a:spLocks noChangeArrowheads="1"/>
              </p:cNvSpPr>
              <p:nvPr/>
            </p:nvSpPr>
            <p:spPr bwMode="auto">
              <a:xfrm>
                <a:off x="723191" y="2510264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91" name="Group 190"/>
          <p:cNvGrpSpPr>
            <a:grpSpLocks/>
          </p:cNvGrpSpPr>
          <p:nvPr/>
        </p:nvGrpSpPr>
        <p:grpSpPr>
          <a:xfrm>
            <a:off x="723191" y="3004397"/>
            <a:ext cx="4020258" cy="933655"/>
            <a:chOff x="723191" y="3272669"/>
            <a:chExt cx="4020258" cy="933655"/>
          </a:xfrm>
        </p:grpSpPr>
        <p:grpSp>
          <p:nvGrpSpPr>
            <p:cNvPr id="192" name="Group 191"/>
            <p:cNvGrpSpPr/>
            <p:nvPr/>
          </p:nvGrpSpPr>
          <p:grpSpPr>
            <a:xfrm>
              <a:off x="723191" y="3272669"/>
              <a:ext cx="4020258" cy="338554"/>
              <a:chOff x="723191" y="3276625"/>
              <a:chExt cx="4020258" cy="338554"/>
            </a:xfrm>
          </p:grpSpPr>
          <p:sp>
            <p:nvSpPr>
              <p:cNvPr id="196" name="Rectangle 19"/>
              <p:cNvSpPr txBox="1">
                <a:spLocks/>
              </p:cNvSpPr>
              <p:nvPr/>
            </p:nvSpPr>
            <p:spPr>
              <a:xfrm>
                <a:off x="914103" y="3276625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 smtClean="0">
                    <a:solidFill>
                      <a:srgbClr val="000000"/>
                    </a:solidFill>
                  </a:rPr>
                  <a:t>Удовлетворены ли Вы нормативной документацией по процессу(инструкции, стандарты, регламенты и т.д.)?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Oval 30"/>
              <p:cNvSpPr>
                <a:spLocks noChangeArrowheads="1"/>
              </p:cNvSpPr>
              <p:nvPr/>
            </p:nvSpPr>
            <p:spPr bwMode="auto">
              <a:xfrm>
                <a:off x="723191" y="3295675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723191" y="3858245"/>
              <a:ext cx="4020258" cy="348079"/>
              <a:chOff x="723191" y="3828337"/>
              <a:chExt cx="4020258" cy="348079"/>
            </a:xfrm>
          </p:grpSpPr>
          <p:sp>
            <p:nvSpPr>
              <p:cNvPr id="194" name="Rectangle 15"/>
              <p:cNvSpPr txBox="1">
                <a:spLocks/>
              </p:cNvSpPr>
              <p:nvPr/>
            </p:nvSpPr>
            <p:spPr>
              <a:xfrm>
                <a:off x="914103" y="3837862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>
                    <a:solidFill>
                      <a:srgbClr val="000000"/>
                    </a:solidFill>
                  </a:rPr>
                  <a:t>Удовлетворены ли Вы качеством </a:t>
                </a:r>
                <a:r>
                  <a:rPr lang="en-US" sz="1100" kern="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100" kern="0" dirty="0" smtClean="0">
                    <a:solidFill>
                      <a:srgbClr val="000000"/>
                    </a:solidFill>
                  </a:rPr>
                </a:br>
                <a:r>
                  <a:rPr lang="ru-RU" sz="1100" kern="0" dirty="0" smtClean="0">
                    <a:solidFill>
                      <a:srgbClr val="000000"/>
                    </a:solidFill>
                  </a:rPr>
                  <a:t>поддержки и </a:t>
                </a:r>
                <a:r>
                  <a:rPr lang="ru-RU" sz="1100" kern="0" dirty="0">
                    <a:solidFill>
                      <a:srgbClr val="000000"/>
                    </a:solidFill>
                  </a:rPr>
                  <a:t>сервиса (консультациями)?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Oval 30"/>
              <p:cNvSpPr>
                <a:spLocks noChangeArrowheads="1"/>
              </p:cNvSpPr>
              <p:nvPr/>
            </p:nvSpPr>
            <p:spPr bwMode="auto">
              <a:xfrm>
                <a:off x="723191" y="3828337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198" name="Line 35"/>
          <p:cNvSpPr>
            <a:spLocks noChangeShapeType="1"/>
          </p:cNvSpPr>
          <p:nvPr/>
        </p:nvSpPr>
        <p:spPr bwMode="auto">
          <a:xfrm>
            <a:off x="127014" y="442086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99" name="TextBox 198"/>
          <p:cNvSpPr txBox="1">
            <a:spLocks/>
          </p:cNvSpPr>
          <p:nvPr/>
        </p:nvSpPr>
        <p:spPr>
          <a:xfrm>
            <a:off x="127014" y="1411142"/>
            <a:ext cx="493992" cy="1413530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Процесс</a:t>
            </a:r>
          </a:p>
        </p:txBody>
      </p:sp>
      <p:sp>
        <p:nvSpPr>
          <p:cNvPr id="200" name="Oval 30"/>
          <p:cNvSpPr>
            <a:spLocks noChangeArrowheads="1"/>
          </p:cNvSpPr>
          <p:nvPr/>
        </p:nvSpPr>
        <p:spPr bwMode="auto">
          <a:xfrm>
            <a:off x="723191" y="1411142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pSp>
        <p:nvGrpSpPr>
          <p:cNvPr id="86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87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0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1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92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95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0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127014" y="415453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>
            <a:off x="949715" y="5022860"/>
            <a:ext cx="77760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4907" y="5052338"/>
            <a:ext cx="3270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ru-RU" sz="1100" kern="0" dirty="0">
                <a:solidFill>
                  <a:srgbClr val="000000"/>
                </a:solidFill>
                <a:latin typeface="+mn-lt"/>
              </a:rPr>
              <a:t>Опишите предложения по совершенствованию процесса</a:t>
            </a:r>
            <a:r>
              <a:rPr lang="ru-RU" sz="1100" kern="0" dirty="0" smtClean="0">
                <a:solidFill>
                  <a:srgbClr val="000000"/>
                </a:solidFill>
                <a:latin typeface="+mn-lt"/>
              </a:rPr>
              <a:t>?                                                                                    </a:t>
            </a:r>
            <a:endParaRPr lang="en-US" sz="11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" name="Line 35"/>
          <p:cNvSpPr>
            <a:spLocks noChangeShapeType="1"/>
          </p:cNvSpPr>
          <p:nvPr/>
        </p:nvSpPr>
        <p:spPr bwMode="auto">
          <a:xfrm>
            <a:off x="83767" y="554481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172165" y="5600389"/>
            <a:ext cx="6367537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kern="0" dirty="0" smtClean="0">
                <a:solidFill>
                  <a:srgbClr val="000000"/>
                </a:solidFill>
                <a:latin typeface="+mn-lt"/>
              </a:rPr>
              <a:t>Кол-во опрашиваемых:  </a:t>
            </a:r>
            <a:r>
              <a:rPr lang="ru-RU" sz="1100" kern="0" dirty="0">
                <a:solidFill>
                  <a:srgbClr val="000000"/>
                </a:solidFill>
                <a:latin typeface="+mn-lt"/>
              </a:rPr>
              <a:t>9</a:t>
            </a:r>
            <a:r>
              <a:rPr lang="ru-RU" sz="1100" kern="0" dirty="0" smtClean="0">
                <a:solidFill>
                  <a:srgbClr val="000000"/>
                </a:solidFill>
                <a:latin typeface="+mn-lt"/>
              </a:rPr>
              <a:t> чел.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100" kern="0" dirty="0" smtClean="0">
                <a:solidFill>
                  <a:srgbClr val="000000"/>
                </a:solidFill>
              </a:rPr>
              <a:t>Участники анкетирования : воспитатели, помощники воспитателей, специалисты, администрация ДОУ.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9659" y="5621554"/>
            <a:ext cx="12643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ru-RU" sz="1050" b="1" kern="0" dirty="0" smtClean="0">
                <a:solidFill>
                  <a:srgbClr val="000000"/>
                </a:solidFill>
                <a:latin typeface="+mn-lt"/>
              </a:rPr>
              <a:t>ПРИМЕЧАНИЯ:</a:t>
            </a:r>
            <a:endParaRPr lang="en-US" sz="1050" b="1" u="sng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7" name="AutoShape 250"/>
          <p:cNvSpPr>
            <a:spLocks noChangeArrowheads="1"/>
          </p:cNvSpPr>
          <p:nvPr/>
        </p:nvSpPr>
        <p:spPr bwMode="auto">
          <a:xfrm>
            <a:off x="942678" y="1144792"/>
            <a:ext cx="3477602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000" b="1" dirty="0" smtClean="0"/>
              <a:t>Баллы</a:t>
            </a:r>
            <a:endParaRPr lang="ru-RU" sz="1000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659320" y="4443126"/>
            <a:ext cx="43021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kern="0" dirty="0" smtClean="0">
                <a:solidFill>
                  <a:srgbClr val="000000"/>
                </a:solidFill>
              </a:rPr>
              <a:t>Ответы </a:t>
            </a:r>
            <a:r>
              <a:rPr lang="ru-RU" sz="1100" kern="0" dirty="0" smtClean="0">
                <a:solidFill>
                  <a:srgbClr val="000000"/>
                </a:solidFill>
              </a:rPr>
              <a:t> «Нет»/ «Скорее нет» связаны с временными потерями педагогов при сборе детей на прогулку. Недостаточная самостоятельность детей.</a:t>
            </a:r>
            <a:endParaRPr lang="ru-RU" sz="1100" kern="0" dirty="0">
              <a:solidFill>
                <a:srgbClr val="000000"/>
              </a:solidFill>
            </a:endParaRPr>
          </a:p>
        </p:txBody>
      </p:sp>
      <p:sp>
        <p:nvSpPr>
          <p:cNvPr id="99" name="Oval 30"/>
          <p:cNvSpPr>
            <a:spLocks noChangeArrowheads="1"/>
          </p:cNvSpPr>
          <p:nvPr/>
        </p:nvSpPr>
        <p:spPr bwMode="auto">
          <a:xfrm>
            <a:off x="811884" y="4603939"/>
            <a:ext cx="190911" cy="186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>
            <a:no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00" name="Oval 30"/>
          <p:cNvSpPr>
            <a:spLocks noChangeArrowheads="1"/>
          </p:cNvSpPr>
          <p:nvPr/>
        </p:nvSpPr>
        <p:spPr bwMode="auto">
          <a:xfrm>
            <a:off x="811884" y="5137964"/>
            <a:ext cx="190911" cy="186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>
            <a:no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252139" name="Picture 2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79" y="8877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141" name="Picture 2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21" y="-50447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7249" y="5052338"/>
            <a:ext cx="41350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kern="0" dirty="0" smtClean="0">
                <a:solidFill>
                  <a:srgbClr val="000000"/>
                </a:solidFill>
              </a:rPr>
              <a:t>Стандартизация процесса сбора на прогулку (разработка образца и алгоритма раздевания и одевания)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6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899" y="307354"/>
            <a:ext cx="5373181" cy="338554"/>
          </a:xfrm>
        </p:spPr>
        <p:txBody>
          <a:bodyPr/>
          <a:lstStyle/>
          <a:p>
            <a:r>
              <a:rPr lang="ru-RU" sz="1100" dirty="0"/>
              <a:t>ОРГАНИЗАЦИЯ ИНФОРМАЦИОННОГО СТЕНДА ПРОЕКТА</a:t>
            </a:r>
            <a:br>
              <a:rPr lang="ru-RU" sz="1100" dirty="0"/>
            </a:br>
            <a:r>
              <a:rPr lang="ru-RU" sz="1100" dirty="0"/>
              <a:t> </a:t>
            </a:r>
            <a:r>
              <a:rPr lang="ru-RU" sz="1100" dirty="0" smtClean="0"/>
              <a:t>«Оптимизация процесса сбора детей на прогулку с помощью алгоритмов»</a:t>
            </a:r>
            <a:endParaRPr lang="ru-RU" sz="1100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63" y="86469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2" y="-42119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66" y="964356"/>
            <a:ext cx="5961199" cy="53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51118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09" name="think-cell Slide" r:id="rId105" imgW="270" imgH="270" progId="TCLayout.ActiveDocument.1">
                  <p:embed/>
                </p:oleObj>
              </mc:Choice>
              <mc:Fallback>
                <p:oleObj name="think-cell Slide" r:id="rId10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1899" y="223092"/>
            <a:ext cx="5509023" cy="436017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1400" dirty="0" smtClean="0"/>
              <a:t>График этапов проекта: «Оптимизация процесса сбора детей на прогулку с помощью алгоритмов»</a:t>
            </a:r>
            <a:endParaRPr lang="ru-RU" sz="1400" dirty="0"/>
          </a:p>
        </p:txBody>
      </p:sp>
      <p:sp>
        <p:nvSpPr>
          <p:cNvPr id="353" name="Прямоугольник 352"/>
          <p:cNvSpPr/>
          <p:nvPr>
            <p:custDataLst>
              <p:tags r:id="rId5"/>
            </p:custDataLst>
          </p:nvPr>
        </p:nvSpPr>
        <p:spPr bwMode="auto">
          <a:xfrm>
            <a:off x="158750" y="2880064"/>
            <a:ext cx="8710613" cy="1714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6"/>
            </p:custDataLst>
          </p:nvPr>
        </p:nvSpPr>
        <p:spPr bwMode="auto">
          <a:xfrm>
            <a:off x="3499879" y="5582444"/>
            <a:ext cx="982347" cy="12223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800" dirty="0" err="1">
                <a:solidFill>
                  <a:srgbClr val="000000"/>
                </a:solidFill>
                <a:latin typeface="Arial" charset="0"/>
              </a:rPr>
              <a:t>Возилкина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 Е.В.</a:t>
            </a:r>
          </a:p>
        </p:txBody>
      </p:sp>
      <p:sp>
        <p:nvSpPr>
          <p:cNvPr id="176" name="Text Placeholder 5"/>
          <p:cNvSpPr>
            <a:spLocks noGrp="1"/>
          </p:cNvSpPr>
          <p:nvPr/>
        </p:nvSpPr>
        <p:spPr bwMode="auto">
          <a:xfrm>
            <a:off x="5674840" y="1028700"/>
            <a:ext cx="4302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май.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77" name="Text Placeholder 5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058892" y="1028700"/>
            <a:ext cx="460375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июнь.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78" name="Text Placeholder 5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519267" y="1028700"/>
            <a:ext cx="509588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июль.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79" name="Text Placeholder 5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028855" y="1028700"/>
            <a:ext cx="49371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август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80" name="Text Placeholder 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522567" y="1028700"/>
            <a:ext cx="511175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сентябрь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81" name="Text Placeholder 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033742" y="1028700"/>
            <a:ext cx="32861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октябрь.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cxnSp>
        <p:nvCxnSpPr>
          <p:cNvPr id="23" name="Прямая соединительная линия 22"/>
          <p:cNvCxnSpPr/>
          <p:nvPr>
            <p:custDataLst>
              <p:tags r:id="rId12"/>
            </p:custDataLst>
          </p:nvPr>
        </p:nvCxnSpPr>
        <p:spPr bwMode="auto">
          <a:xfrm flipH="1">
            <a:off x="158750" y="1198563"/>
            <a:ext cx="9525" cy="476884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3522663" y="1028700"/>
            <a:ext cx="6070" cy="493751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>
            <p:custDataLst>
              <p:tags r:id="rId13"/>
            </p:custDataLst>
          </p:nvPr>
        </p:nvCxnSpPr>
        <p:spPr bwMode="auto">
          <a:xfrm>
            <a:off x="5118726" y="1022350"/>
            <a:ext cx="0" cy="494386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>
            <p:custDataLst>
              <p:tags r:id="rId14"/>
            </p:custDataLst>
          </p:nvPr>
        </p:nvCxnSpPr>
        <p:spPr bwMode="auto">
          <a:xfrm>
            <a:off x="168275" y="5966217"/>
            <a:ext cx="871061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>
            <p:custDataLst>
              <p:tags r:id="rId15"/>
            </p:custDataLst>
          </p:nvPr>
        </p:nvCxnSpPr>
        <p:spPr bwMode="auto">
          <a:xfrm>
            <a:off x="240505" y="1208089"/>
            <a:ext cx="871061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Прямоугольник 347"/>
          <p:cNvSpPr/>
          <p:nvPr>
            <p:custDataLst>
              <p:tags r:id="rId16"/>
            </p:custDataLst>
          </p:nvPr>
        </p:nvSpPr>
        <p:spPr bwMode="gray">
          <a:xfrm>
            <a:off x="5208494" y="1428227"/>
            <a:ext cx="67282" cy="92164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7" name="Прямоугольник 346"/>
          <p:cNvSpPr/>
          <p:nvPr>
            <p:custDataLst>
              <p:tags r:id="rId17"/>
            </p:custDataLst>
          </p:nvPr>
        </p:nvSpPr>
        <p:spPr bwMode="gray">
          <a:xfrm>
            <a:off x="5210292" y="1301979"/>
            <a:ext cx="130969" cy="68034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8"/>
            </p:custDataLst>
          </p:nvPr>
        </p:nvSpPr>
        <p:spPr bwMode="gray">
          <a:xfrm flipH="1" flipV="1">
            <a:off x="5283307" y="2217736"/>
            <a:ext cx="102483" cy="9049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3" name="Прямоугольник 342"/>
          <p:cNvSpPr/>
          <p:nvPr>
            <p:custDataLst>
              <p:tags r:id="rId19"/>
            </p:custDataLst>
          </p:nvPr>
        </p:nvSpPr>
        <p:spPr bwMode="gray">
          <a:xfrm>
            <a:off x="6808688" y="5453961"/>
            <a:ext cx="1678781" cy="10229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2" name="Прямоугольник 341"/>
          <p:cNvSpPr/>
          <p:nvPr>
            <p:custDataLst>
              <p:tags r:id="rId20"/>
            </p:custDataLst>
          </p:nvPr>
        </p:nvSpPr>
        <p:spPr bwMode="gray">
          <a:xfrm flipH="1" flipV="1">
            <a:off x="7634713" y="5096165"/>
            <a:ext cx="113378" cy="4571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1" name="Прямоугольник 340"/>
          <p:cNvSpPr/>
          <p:nvPr>
            <p:custDataLst>
              <p:tags r:id="rId21"/>
            </p:custDataLst>
          </p:nvPr>
        </p:nvSpPr>
        <p:spPr bwMode="gray">
          <a:xfrm>
            <a:off x="8137128" y="5301028"/>
            <a:ext cx="263525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0" name="Прямоугольник 339"/>
          <p:cNvSpPr/>
          <p:nvPr>
            <p:custDataLst>
              <p:tags r:id="rId22"/>
            </p:custDataLst>
          </p:nvPr>
        </p:nvSpPr>
        <p:spPr bwMode="gray">
          <a:xfrm>
            <a:off x="6763742" y="4916488"/>
            <a:ext cx="1723727" cy="46589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9" name="Прямоугольник 338"/>
          <p:cNvSpPr/>
          <p:nvPr>
            <p:custDataLst>
              <p:tags r:id="rId23"/>
            </p:custDataLst>
          </p:nvPr>
        </p:nvSpPr>
        <p:spPr bwMode="gray">
          <a:xfrm>
            <a:off x="6345380" y="4696614"/>
            <a:ext cx="150868" cy="8649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8" name="Прямоугольник 337"/>
          <p:cNvSpPr/>
          <p:nvPr>
            <p:custDataLst>
              <p:tags r:id="rId24"/>
            </p:custDataLst>
          </p:nvPr>
        </p:nvSpPr>
        <p:spPr bwMode="gray">
          <a:xfrm>
            <a:off x="5977930" y="4582618"/>
            <a:ext cx="1036637" cy="4571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7" name="Прямоугольник 336"/>
          <p:cNvSpPr/>
          <p:nvPr>
            <p:custDataLst>
              <p:tags r:id="rId25"/>
            </p:custDataLst>
          </p:nvPr>
        </p:nvSpPr>
        <p:spPr bwMode="gray">
          <a:xfrm>
            <a:off x="5851444" y="4401500"/>
            <a:ext cx="131763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9" name="Прямоугольник 328"/>
          <p:cNvSpPr/>
          <p:nvPr>
            <p:custDataLst>
              <p:tags r:id="rId26"/>
            </p:custDataLst>
          </p:nvPr>
        </p:nvSpPr>
        <p:spPr bwMode="gray">
          <a:xfrm>
            <a:off x="5821355" y="3694827"/>
            <a:ext cx="142240" cy="94245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4" name="Прямоугольник 333"/>
          <p:cNvSpPr/>
          <p:nvPr>
            <p:custDataLst>
              <p:tags r:id="rId27"/>
            </p:custDataLst>
          </p:nvPr>
        </p:nvSpPr>
        <p:spPr bwMode="gray">
          <a:xfrm>
            <a:off x="5945464" y="4021124"/>
            <a:ext cx="934165" cy="45719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1" name="Прямоугольник 330"/>
          <p:cNvSpPr/>
          <p:nvPr>
            <p:custDataLst>
              <p:tags r:id="rId28"/>
            </p:custDataLst>
          </p:nvPr>
        </p:nvSpPr>
        <p:spPr bwMode="gray">
          <a:xfrm>
            <a:off x="5702620" y="3875655"/>
            <a:ext cx="78917" cy="64043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5" name="Прямоугольник 344"/>
          <p:cNvSpPr/>
          <p:nvPr>
            <p:custDataLst>
              <p:tags r:id="rId29"/>
            </p:custDataLst>
          </p:nvPr>
        </p:nvSpPr>
        <p:spPr bwMode="gray">
          <a:xfrm flipV="1">
            <a:off x="8324119" y="5738813"/>
            <a:ext cx="163350" cy="62445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8" name="Прямоугольник 327"/>
          <p:cNvSpPr/>
          <p:nvPr>
            <p:custDataLst>
              <p:tags r:id="rId30"/>
            </p:custDataLst>
          </p:nvPr>
        </p:nvSpPr>
        <p:spPr bwMode="gray">
          <a:xfrm>
            <a:off x="5702620" y="3508513"/>
            <a:ext cx="157835" cy="4571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7" name="Прямоугольник 326"/>
          <p:cNvSpPr/>
          <p:nvPr>
            <p:custDataLst>
              <p:tags r:id="rId31"/>
            </p:custDataLst>
          </p:nvPr>
        </p:nvSpPr>
        <p:spPr bwMode="gray">
          <a:xfrm>
            <a:off x="5578813" y="3233148"/>
            <a:ext cx="186392" cy="100026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6" name="Прямоугольник 325"/>
          <p:cNvSpPr/>
          <p:nvPr>
            <p:custDataLst>
              <p:tags r:id="rId32"/>
            </p:custDataLst>
          </p:nvPr>
        </p:nvSpPr>
        <p:spPr bwMode="gray">
          <a:xfrm>
            <a:off x="5420507" y="3090863"/>
            <a:ext cx="123031" cy="74006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5" name="Прямоугольник 324"/>
          <p:cNvSpPr/>
          <p:nvPr>
            <p:custDataLst>
              <p:tags r:id="rId33"/>
            </p:custDataLst>
          </p:nvPr>
        </p:nvSpPr>
        <p:spPr bwMode="gray">
          <a:xfrm>
            <a:off x="5385790" y="2880064"/>
            <a:ext cx="386045" cy="11793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34"/>
            </p:custDataLst>
          </p:nvPr>
        </p:nvSpPr>
        <p:spPr bwMode="gray">
          <a:xfrm>
            <a:off x="5325765" y="2721784"/>
            <a:ext cx="3161704" cy="127792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35"/>
            </p:custDataLst>
          </p:nvPr>
        </p:nvSpPr>
        <p:spPr bwMode="gray">
          <a:xfrm flipH="1">
            <a:off x="5361157" y="2373312"/>
            <a:ext cx="72259" cy="12223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>
            <p:custDataLst>
              <p:tags r:id="rId36"/>
            </p:custDataLst>
          </p:nvPr>
        </p:nvSpPr>
        <p:spPr bwMode="gray">
          <a:xfrm>
            <a:off x="5217427" y="2023270"/>
            <a:ext cx="131763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51" name="Прямоугольник 350"/>
          <p:cNvSpPr/>
          <p:nvPr>
            <p:custDataLst>
              <p:tags r:id="rId37"/>
            </p:custDataLst>
          </p:nvPr>
        </p:nvSpPr>
        <p:spPr bwMode="gray">
          <a:xfrm>
            <a:off x="5296070" y="1840707"/>
            <a:ext cx="650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9" name="Прямоугольник 348"/>
          <p:cNvSpPr/>
          <p:nvPr>
            <p:custDataLst>
              <p:tags r:id="rId38"/>
            </p:custDataLst>
          </p:nvPr>
        </p:nvSpPr>
        <p:spPr bwMode="gray">
          <a:xfrm>
            <a:off x="5209291" y="1659027"/>
            <a:ext cx="74018" cy="85636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0" name="Правая круглая скобка 109"/>
          <p:cNvSpPr/>
          <p:nvPr>
            <p:custDataLst>
              <p:tags r:id="rId39"/>
            </p:custDataLst>
          </p:nvPr>
        </p:nvSpPr>
        <p:spPr bwMode="auto">
          <a:xfrm rot="5400000">
            <a:off x="7181254" y="5338762"/>
            <a:ext cx="123826" cy="1381125"/>
          </a:xfrm>
          <a:prstGeom prst="righ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Равнобедренный треугольник 110"/>
          <p:cNvSpPr/>
          <p:nvPr>
            <p:custDataLst>
              <p:tags r:id="rId40"/>
            </p:custDataLst>
          </p:nvPr>
        </p:nvSpPr>
        <p:spPr bwMode="auto">
          <a:xfrm rot="10800000">
            <a:off x="7147043" y="6091238"/>
            <a:ext cx="212725" cy="10795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8" name="Ромб 107"/>
          <p:cNvSpPr/>
          <p:nvPr>
            <p:custDataLst>
              <p:tags r:id="rId41"/>
            </p:custDataLst>
          </p:nvPr>
        </p:nvSpPr>
        <p:spPr bwMode="gray">
          <a:xfrm>
            <a:off x="8130219" y="584517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7" name="Ромб 106"/>
          <p:cNvSpPr/>
          <p:nvPr>
            <p:custDataLst>
              <p:tags r:id="rId42"/>
            </p:custDataLst>
          </p:nvPr>
        </p:nvSpPr>
        <p:spPr bwMode="gray">
          <a:xfrm>
            <a:off x="7986117" y="5869908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6" name="Ромб 105"/>
          <p:cNvSpPr/>
          <p:nvPr>
            <p:custDataLst>
              <p:tags r:id="rId43"/>
            </p:custDataLst>
          </p:nvPr>
        </p:nvSpPr>
        <p:spPr bwMode="gray">
          <a:xfrm>
            <a:off x="7849497" y="58623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4" name="Ромб 103"/>
          <p:cNvSpPr/>
          <p:nvPr>
            <p:custDataLst>
              <p:tags r:id="rId44"/>
            </p:custDataLst>
          </p:nvPr>
        </p:nvSpPr>
        <p:spPr bwMode="gray">
          <a:xfrm>
            <a:off x="7730529" y="5858667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3" name="Ромб 102"/>
          <p:cNvSpPr/>
          <p:nvPr>
            <p:custDataLst>
              <p:tags r:id="rId45"/>
            </p:custDataLst>
          </p:nvPr>
        </p:nvSpPr>
        <p:spPr bwMode="gray">
          <a:xfrm>
            <a:off x="7609880" y="58623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" name="Ромб 101"/>
          <p:cNvSpPr/>
          <p:nvPr>
            <p:custDataLst>
              <p:tags r:id="rId46"/>
            </p:custDataLst>
          </p:nvPr>
        </p:nvSpPr>
        <p:spPr bwMode="gray">
          <a:xfrm>
            <a:off x="7474942" y="585749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1" name="Ромб 100"/>
          <p:cNvSpPr/>
          <p:nvPr>
            <p:custDataLst>
              <p:tags r:id="rId47"/>
            </p:custDataLst>
          </p:nvPr>
        </p:nvSpPr>
        <p:spPr bwMode="gray">
          <a:xfrm>
            <a:off x="7347717" y="5869908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0" name="Ромб 99"/>
          <p:cNvSpPr/>
          <p:nvPr>
            <p:custDataLst>
              <p:tags r:id="rId48"/>
            </p:custDataLst>
          </p:nvPr>
        </p:nvSpPr>
        <p:spPr bwMode="gray">
          <a:xfrm>
            <a:off x="7228086" y="5869908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9" name="Ромб 98"/>
          <p:cNvSpPr/>
          <p:nvPr>
            <p:custDataLst>
              <p:tags r:id="rId49"/>
            </p:custDataLst>
          </p:nvPr>
        </p:nvSpPr>
        <p:spPr bwMode="gray">
          <a:xfrm>
            <a:off x="7111846" y="58623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8" name="Ромб 97"/>
          <p:cNvSpPr/>
          <p:nvPr>
            <p:custDataLst>
              <p:tags r:id="rId50"/>
            </p:custDataLst>
          </p:nvPr>
        </p:nvSpPr>
        <p:spPr bwMode="gray">
          <a:xfrm>
            <a:off x="6981230" y="5869908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7" name="Ромб 96"/>
          <p:cNvSpPr/>
          <p:nvPr>
            <p:custDataLst>
              <p:tags r:id="rId51"/>
            </p:custDataLst>
          </p:nvPr>
        </p:nvSpPr>
        <p:spPr bwMode="gray">
          <a:xfrm>
            <a:off x="6822128" y="5869908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5" name="Ромб 334"/>
          <p:cNvSpPr/>
          <p:nvPr>
            <p:custDataLst>
              <p:tags r:id="rId52"/>
            </p:custDataLst>
          </p:nvPr>
        </p:nvSpPr>
        <p:spPr bwMode="gray">
          <a:xfrm>
            <a:off x="6679574" y="5869908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3" name="Ромб 322"/>
          <p:cNvSpPr/>
          <p:nvPr>
            <p:custDataLst>
              <p:tags r:id="rId53"/>
            </p:custDataLst>
          </p:nvPr>
        </p:nvSpPr>
        <p:spPr bwMode="gray">
          <a:xfrm>
            <a:off x="6536730" y="5869908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0" name="Ромб 319"/>
          <p:cNvSpPr/>
          <p:nvPr>
            <p:custDataLst>
              <p:tags r:id="rId54"/>
            </p:custDataLst>
          </p:nvPr>
        </p:nvSpPr>
        <p:spPr bwMode="gray">
          <a:xfrm>
            <a:off x="6339880" y="5858667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60" name="Ромб 259"/>
          <p:cNvSpPr/>
          <p:nvPr>
            <p:custDataLst>
              <p:tags r:id="rId55"/>
            </p:custDataLst>
          </p:nvPr>
        </p:nvSpPr>
        <p:spPr bwMode="gray">
          <a:xfrm>
            <a:off x="6025555" y="587090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6" name="Ромб 255"/>
          <p:cNvSpPr/>
          <p:nvPr>
            <p:custDataLst>
              <p:tags r:id="rId56"/>
            </p:custDataLst>
          </p:nvPr>
        </p:nvSpPr>
        <p:spPr bwMode="gray">
          <a:xfrm>
            <a:off x="5824572" y="5870967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6" name="Равнобедренный треугольник 335"/>
          <p:cNvSpPr/>
          <p:nvPr>
            <p:custDataLst>
              <p:tags r:id="rId57"/>
            </p:custDataLst>
          </p:nvPr>
        </p:nvSpPr>
        <p:spPr bwMode="gray">
          <a:xfrm>
            <a:off x="5801088" y="4195028"/>
            <a:ext cx="118734" cy="952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4" name="Равнобедренный треугольник 343"/>
          <p:cNvSpPr/>
          <p:nvPr>
            <p:custDataLst>
              <p:tags r:id="rId58"/>
            </p:custDataLst>
          </p:nvPr>
        </p:nvSpPr>
        <p:spPr bwMode="gray">
          <a:xfrm>
            <a:off x="8413403" y="5612702"/>
            <a:ext cx="95250" cy="825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2" name="Равнобедренный треугольник 151"/>
          <p:cNvSpPr/>
          <p:nvPr>
            <p:custDataLst>
              <p:tags r:id="rId59"/>
            </p:custDataLst>
          </p:nvPr>
        </p:nvSpPr>
        <p:spPr bwMode="gray">
          <a:xfrm>
            <a:off x="5367352" y="2528265"/>
            <a:ext cx="95250" cy="825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9" name="Ромб 28"/>
          <p:cNvSpPr/>
          <p:nvPr>
            <p:custDataLst>
              <p:tags r:id="rId60"/>
            </p:custDataLst>
          </p:nvPr>
        </p:nvSpPr>
        <p:spPr bwMode="gray">
          <a:xfrm>
            <a:off x="5354039" y="5865365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7" name="Text Placeholder 1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38253" y="3498055"/>
            <a:ext cx="256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2.3. Разработка целевой (идеальной) карты процесса</a:t>
            </a:r>
            <a:endParaRPr lang="ru-RU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6" name="Прямоугольник 275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3632200" y="2549378"/>
            <a:ext cx="576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6" name="Text Placeholder 1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347661" y="3246438"/>
            <a:ext cx="1779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2.2. Сбор фактических данных (ПА 1)</a:t>
            </a:r>
          </a:p>
          <a:p>
            <a:pPr marL="1587" lvl="1" indent="0">
              <a:buClr>
                <a:srgbClr val="002960"/>
              </a:buClr>
              <a:buFont typeface="Arial" charset="0"/>
              <a:buNone/>
            </a:pP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40" name="Text Placeholder 1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47662" y="1435100"/>
            <a:ext cx="2430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1.1.Определение проблемы и выбор темы 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65"/>
            </p:custDataLst>
          </p:nvPr>
        </p:nvSpPr>
        <p:spPr bwMode="auto">
          <a:xfrm>
            <a:off x="3719513" y="1247775"/>
            <a:ext cx="4000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ru-RU" sz="800" dirty="0" err="1" smtClean="0">
                <a:solidFill>
                  <a:schemeClr val="tx1"/>
                </a:solidFill>
                <a:latin typeface="Arial"/>
                <a:sym typeface="Arial"/>
              </a:rPr>
              <a:t>Возилкина</a:t>
            </a:r>
            <a:r>
              <a:rPr lang="ru-RU" sz="800" dirty="0" smtClean="0">
                <a:solidFill>
                  <a:schemeClr val="tx1"/>
                </a:solidFill>
                <a:latin typeface="Arial"/>
                <a:sym typeface="Arial"/>
              </a:rPr>
              <a:t> Е.В.</a:t>
            </a:r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06" name="Text Placeholder 1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347663" y="1247775"/>
            <a:ext cx="1863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 Открытие и подготовка ПСР-проекта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67"/>
            </p:custDataLst>
          </p:nvPr>
        </p:nvSpPr>
        <p:spPr bwMode="auto">
          <a:xfrm>
            <a:off x="4399756" y="1044576"/>
            <a:ext cx="6731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/>
                <a:sym typeface="Arial"/>
              </a:rPr>
              <a:t>Сроки</a:t>
            </a:r>
          </a:p>
        </p:txBody>
      </p:sp>
      <p:sp>
        <p:nvSpPr>
          <p:cNvPr id="163" name="Text Placeholder 1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347664" y="5845173"/>
            <a:ext cx="2301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None/>
            </a:pPr>
            <a:r>
              <a:rPr lang="ru-RU" sz="800" dirty="0" smtClean="0"/>
              <a:t>МОНИТОРИНГ КЛЮЧЕВЫХ ЭТАПОВ ПРОЕКТА</a:t>
            </a:r>
            <a:endParaRPr lang="en-US" sz="800" dirty="0">
              <a:latin typeface="Arial"/>
              <a:sym typeface="Arial"/>
            </a:endParaRPr>
          </a:p>
        </p:txBody>
      </p:sp>
      <p:sp>
        <p:nvSpPr>
          <p:cNvPr id="136" name="Text Placeholder 1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338253" y="5292725"/>
            <a:ext cx="16652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4.2. Анкетирование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заказчиков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№2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5" name="Text Placeholder 1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338253" y="5031355"/>
            <a:ext cx="23098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4.1. Мониторинг достигнутых результатов (ПА 2)</a:t>
            </a:r>
            <a:endParaRPr lang="ru-RU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6" name="Text Placeholder 1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360733" y="4879099"/>
            <a:ext cx="2049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4. Производственный контроль и Закрытие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0" name="Text Placeholder 1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352257" y="4728365"/>
            <a:ext cx="17256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3.4.  Обучение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участников процесса</a:t>
            </a:r>
          </a:p>
        </p:txBody>
      </p:sp>
      <p:sp>
        <p:nvSpPr>
          <p:cNvPr id="125" name="Прямоугольник 124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3805238" y="1622425"/>
            <a:ext cx="2301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/>
                <a:sym typeface="Arial"/>
              </a:rPr>
              <a:t>.</a:t>
            </a:r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93" name="Text Placeholder 1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347663" y="1622425"/>
            <a:ext cx="22336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1.2. Определение периметра проекта и границ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3" name="Прямоугольник 2"/>
          <p:cNvSpPr/>
          <p:nvPr>
            <p:custDataLst>
              <p:tags r:id="rId75"/>
            </p:custDataLst>
          </p:nvPr>
        </p:nvSpPr>
        <p:spPr bwMode="auto">
          <a:xfrm>
            <a:off x="3522663" y="1052513"/>
            <a:ext cx="7953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/>
                <a:sym typeface="Arial"/>
              </a:rPr>
              <a:t>Отв.</a:t>
            </a:r>
          </a:p>
        </p:txBody>
      </p:sp>
      <p:sp>
        <p:nvSpPr>
          <p:cNvPr id="129" name="Text Placeholder 4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347663" y="1052513"/>
            <a:ext cx="6778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5BEEF39-023A-4B91-AD72-A79E0202D913}" type="datetime'''Мер''''о''''при''''''''''''''''''''''я''т''и''''''е'''''">
              <a:rPr lang="en-US" sz="800" b="1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Мероприятие</a:t>
            </a:fld>
            <a:endParaRPr lang="ru-RU" sz="800" b="1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97" name="Text Placeholder 1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327038" y="5711913"/>
            <a:ext cx="16081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4.5. Обратная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связь и поощрение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30" name="Text Placeholder 1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319251" y="5594718"/>
            <a:ext cx="31527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4.4. Оценка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результатов и проведение завершающего совещания</a:t>
            </a:r>
          </a:p>
        </p:txBody>
      </p:sp>
      <p:sp>
        <p:nvSpPr>
          <p:cNvPr id="219" name="Text Placeholder 1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342478" y="5461566"/>
            <a:ext cx="2482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800" dirty="0" smtClean="0">
                <a:latin typeface="Arial"/>
                <a:sym typeface="Arial"/>
              </a:rPr>
              <a:t>4.3. Закрепление результатов проекта в стандартах</a:t>
            </a:r>
            <a:endParaRPr lang="en-US" sz="800" dirty="0">
              <a:latin typeface="Arial"/>
              <a:sym typeface="Arial"/>
            </a:endParaRPr>
          </a:p>
        </p:txBody>
      </p:sp>
      <p:sp>
        <p:nvSpPr>
          <p:cNvPr id="123" name="Прямоугольник 122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3805238" y="1435100"/>
            <a:ext cx="2301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/>
                <a:sym typeface="Arial"/>
              </a:rPr>
              <a:t>.</a:t>
            </a:r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16" name="Text Placeholder 1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347662" y="4553154"/>
            <a:ext cx="1381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800" dirty="0" smtClean="0">
                <a:latin typeface="Arial"/>
                <a:sym typeface="Arial"/>
              </a:rPr>
              <a:t>3.3. Внедрение мероприятий</a:t>
            </a:r>
            <a:endParaRPr lang="en-US" sz="800" dirty="0">
              <a:latin typeface="Arial"/>
              <a:sym typeface="Arial"/>
            </a:endParaRPr>
          </a:p>
        </p:txBody>
      </p:sp>
      <p:sp>
        <p:nvSpPr>
          <p:cNvPr id="119" name="Text Placeholder 1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341930" y="4376501"/>
            <a:ext cx="17192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3.2. Разработка плана мероприятий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8" name="Text Placeholder 1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347663" y="4214814"/>
            <a:ext cx="2286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3.1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Совещание по защите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подходов 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внедрения</a:t>
            </a:r>
          </a:p>
        </p:txBody>
      </p:sp>
      <p:sp>
        <p:nvSpPr>
          <p:cNvPr id="266" name="Прямоугольник 265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448173" y="1459272"/>
            <a:ext cx="576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  <a:latin typeface="Arial" charset="0"/>
              </a:rPr>
              <a:t>04.04-07.04.24</a:t>
            </a:r>
          </a:p>
        </p:txBody>
      </p:sp>
      <p:sp>
        <p:nvSpPr>
          <p:cNvPr id="114" name="Text Placeholder 1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347662" y="3090863"/>
            <a:ext cx="1984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2.1.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Разработка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текущей карты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процесса</a:t>
            </a:r>
            <a:r>
              <a:rPr lang="en-US" sz="80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</a:p>
        </p:txBody>
      </p:sp>
      <p:sp>
        <p:nvSpPr>
          <p:cNvPr id="263" name="Прямоугольник 262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4459288" y="2936875"/>
            <a:ext cx="576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75" name="Text Placeholder 1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347663" y="2926715"/>
            <a:ext cx="17478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2. Диагностика и Целевое состояние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207" name="Text Placeholder 1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347661" y="2749550"/>
            <a:ext cx="2476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1.8. Организация информационного стенда 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84" name="Text Placeholder 1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347663" y="2560638"/>
            <a:ext cx="27066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1.7.Проведение стартового совещания и выпуск приказа</a:t>
            </a:r>
            <a:endParaRPr lang="ru-RU" sz="800" dirty="0">
              <a:latin typeface="Arial"/>
              <a:sym typeface="Arial"/>
            </a:endParaRPr>
          </a:p>
        </p:txBody>
      </p:sp>
      <p:sp useBgFill="1">
        <p:nvSpPr>
          <p:cNvPr id="109" name="Прямоугольник 108"/>
          <p:cNvSpPr/>
          <p:nvPr>
            <p:custDataLst>
              <p:tags r:id="rId90"/>
            </p:custDataLst>
          </p:nvPr>
        </p:nvSpPr>
        <p:spPr bwMode="auto">
          <a:xfrm>
            <a:off x="6918929" y="6199188"/>
            <a:ext cx="674688" cy="122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ru-RU" sz="800" dirty="0" smtClean="0">
                <a:solidFill>
                  <a:schemeClr val="tx1"/>
                </a:solidFill>
              </a:rPr>
              <a:t>Еженедельно </a:t>
            </a:r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4" name="Text Placeholder 1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347664" y="4021124"/>
            <a:ext cx="638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3. Внедрение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1" name="Прямоугольник 270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4493253" y="2185988"/>
            <a:ext cx="5810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96" name="Text Placeholder 1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347663" y="2373313"/>
            <a:ext cx="1835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1.6. Разработка план-графика 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31" name="Прямоугольник 130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3577123" y="2185988"/>
            <a:ext cx="2301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lvl="0"/>
            <a:r>
              <a:rPr lang="ru-RU" sz="800" dirty="0" err="1">
                <a:solidFill>
                  <a:srgbClr val="000000"/>
                </a:solidFill>
                <a:latin typeface="Arial" charset="0"/>
              </a:rPr>
              <a:t>Возилкина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 Е.В</a:t>
            </a:r>
          </a:p>
        </p:txBody>
      </p:sp>
      <p:sp>
        <p:nvSpPr>
          <p:cNvPr id="203" name="Text Placeholder 1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347664" y="2185988"/>
            <a:ext cx="2100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1.5. Формирование команды 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28" name="Прямоугольник 127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3577123" y="1981165"/>
            <a:ext cx="652486" cy="1464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lvl="0"/>
            <a:r>
              <a:rPr lang="ru-RU" sz="800" dirty="0" err="1">
                <a:solidFill>
                  <a:srgbClr val="000000"/>
                </a:solidFill>
                <a:latin typeface="Arial" charset="0"/>
              </a:rPr>
              <a:t>Кардашян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 Е.В.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/>
                <a:sym typeface="Arial"/>
              </a:rPr>
              <a:t>.</a:t>
            </a:r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69" name="Прямоугольник 268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4459288" y="1998663"/>
            <a:ext cx="576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lvl="0"/>
            <a:r>
              <a:rPr lang="ru-RU" sz="700" dirty="0" smtClean="0">
                <a:solidFill>
                  <a:srgbClr val="000000"/>
                </a:solidFill>
                <a:latin typeface="Arial" charset="0"/>
              </a:rPr>
              <a:t>07.04-14.04.24</a:t>
            </a:r>
            <a:endParaRPr lang="ru-RU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7" name="Text Placeholder 1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347663" y="1998663"/>
            <a:ext cx="1844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1.4. Разработка карточки ПСР-проекта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90" name="Text Placeholder 1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347663" y="1811338"/>
            <a:ext cx="166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1.3. Анкетирование заказчиков №1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213" name="Text Placeholder 1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333186" y="3840574"/>
            <a:ext cx="1517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800" dirty="0" smtClean="0">
                <a:latin typeface="Arial"/>
                <a:sym typeface="Arial"/>
              </a:rPr>
              <a:t>2.5. Оценка влияния изменений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210" name="Text Placeholder 1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333186" y="3666834"/>
            <a:ext cx="27193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800" dirty="0" smtClean="0">
                <a:latin typeface="Arial"/>
                <a:sym typeface="Arial"/>
              </a:rPr>
              <a:t>2.4. Определение путей достижения целевого состояния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70" name="Text Placeholder 5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5109138" y="1038226"/>
            <a:ext cx="5111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 апрель.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cxnSp>
        <p:nvCxnSpPr>
          <p:cNvPr id="172" name="Прямая соединительная линия 171"/>
          <p:cNvCxnSpPr/>
          <p:nvPr>
            <p:custDataLst>
              <p:tags r:id="rId103"/>
            </p:custDataLst>
          </p:nvPr>
        </p:nvCxnSpPr>
        <p:spPr bwMode="auto">
          <a:xfrm>
            <a:off x="4335464" y="1028700"/>
            <a:ext cx="4393" cy="4938711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1806" y="1226007"/>
            <a:ext cx="7889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dirty="0" smtClean="0"/>
              <a:t>03.04-14.04.24</a:t>
            </a:r>
            <a:endParaRPr lang="ru-RU" sz="700" dirty="0"/>
          </a:p>
        </p:txBody>
      </p:sp>
      <p:sp>
        <p:nvSpPr>
          <p:cNvPr id="8" name="TextBox 7"/>
          <p:cNvSpPr txBox="1"/>
          <p:nvPr/>
        </p:nvSpPr>
        <p:spPr>
          <a:xfrm>
            <a:off x="2824161" y="1435100"/>
            <a:ext cx="7832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 smtClean="0"/>
          </a:p>
          <a:p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3539609" y="1370013"/>
            <a:ext cx="991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  <a:endParaRPr lang="ru-RU" sz="800" dirty="0"/>
          </a:p>
        </p:txBody>
      </p:sp>
      <p:pic>
        <p:nvPicPr>
          <p:cNvPr id="254194" name="Picture 242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78" y="12062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196" name="Picture 244"/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16" y="-796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6066" y="1601743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07.04-10.04.24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39857" y="1798608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 smtClean="0">
                <a:solidFill>
                  <a:srgbClr val="000000"/>
                </a:solidFill>
              </a:rPr>
              <a:t>10.04-14.04.24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6941" y="1570694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Возилкина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22663" y="1764735"/>
            <a:ext cx="8659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41806" y="2147079"/>
            <a:ext cx="81464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 smtClean="0">
                <a:solidFill>
                  <a:srgbClr val="000000"/>
                </a:solidFill>
              </a:rPr>
              <a:t>10.04</a:t>
            </a:r>
            <a:r>
              <a:rPr lang="ru-RU" sz="700" dirty="0">
                <a:solidFill>
                  <a:srgbClr val="000000"/>
                </a:solidFill>
              </a:rPr>
              <a:t>.-</a:t>
            </a:r>
            <a:r>
              <a:rPr lang="ru-RU" sz="700" dirty="0" smtClean="0">
                <a:solidFill>
                  <a:srgbClr val="000000"/>
                </a:solidFill>
              </a:rPr>
              <a:t>13.04.24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21148" y="2326710"/>
            <a:ext cx="8659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35464" y="2338708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 smtClean="0">
                <a:solidFill>
                  <a:srgbClr val="000000"/>
                </a:solidFill>
              </a:rPr>
              <a:t>17.04-19.04.24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2677" y="2514025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Возилкина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90315" y="2521729"/>
            <a:ext cx="5341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 smtClean="0">
                <a:solidFill>
                  <a:srgbClr val="000000"/>
                </a:solidFill>
              </a:rPr>
              <a:t>17.04.24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14307" y="2702947"/>
            <a:ext cx="8947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41804" y="2702947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 smtClean="0">
                <a:solidFill>
                  <a:srgbClr val="000000"/>
                </a:solidFill>
              </a:rPr>
              <a:t>13.04-31.10.24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28733" y="2843669"/>
            <a:ext cx="8659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54629" y="2865761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 smtClean="0">
                <a:solidFill>
                  <a:srgbClr val="000000"/>
                </a:solidFill>
              </a:rPr>
              <a:t>17.04-15.05.24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254240" name="Прямоугольник 254239"/>
          <p:cNvSpPr/>
          <p:nvPr/>
        </p:nvSpPr>
        <p:spPr>
          <a:xfrm>
            <a:off x="3528733" y="3017703"/>
            <a:ext cx="8947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Е.В.</a:t>
            </a:r>
          </a:p>
        </p:txBody>
      </p:sp>
      <p:sp>
        <p:nvSpPr>
          <p:cNvPr id="254241" name="Прямоугольник 254240"/>
          <p:cNvSpPr/>
          <p:nvPr/>
        </p:nvSpPr>
        <p:spPr>
          <a:xfrm>
            <a:off x="4329727" y="3033092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17.04-24.04.24</a:t>
            </a:r>
          </a:p>
        </p:txBody>
      </p:sp>
      <p:sp>
        <p:nvSpPr>
          <p:cNvPr id="254242" name="Прямоугольник 254241"/>
          <p:cNvSpPr/>
          <p:nvPr/>
        </p:nvSpPr>
        <p:spPr>
          <a:xfrm>
            <a:off x="3521148" y="3159501"/>
            <a:ext cx="938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 err="1" smtClean="0">
                <a:solidFill>
                  <a:srgbClr val="000000"/>
                </a:solidFill>
              </a:rPr>
              <a:t>Машошина</a:t>
            </a:r>
            <a:r>
              <a:rPr lang="ru-RU" sz="800" dirty="0" smtClean="0">
                <a:solidFill>
                  <a:srgbClr val="000000"/>
                </a:solidFill>
              </a:rPr>
              <a:t> Е.В.</a:t>
            </a:r>
            <a:endParaRPr lang="ru-RU" sz="800" dirty="0">
              <a:solidFill>
                <a:srgbClr val="000000"/>
              </a:solidFill>
            </a:endParaRPr>
          </a:p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254247" name="Прямоугольник 254246"/>
          <p:cNvSpPr/>
          <p:nvPr/>
        </p:nvSpPr>
        <p:spPr>
          <a:xfrm>
            <a:off x="4341803" y="3233147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24.04-05.05.24</a:t>
            </a:r>
          </a:p>
        </p:txBody>
      </p:sp>
      <p:sp>
        <p:nvSpPr>
          <p:cNvPr id="254248" name="Прямоугольник 254247"/>
          <p:cNvSpPr/>
          <p:nvPr/>
        </p:nvSpPr>
        <p:spPr>
          <a:xfrm>
            <a:off x="3525698" y="3451452"/>
            <a:ext cx="9156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Возилкина</a:t>
            </a:r>
            <a:r>
              <a:rPr lang="ru-RU" sz="800" dirty="0">
                <a:solidFill>
                  <a:srgbClr val="000000"/>
                </a:solidFill>
              </a:rPr>
              <a:t> Е.В.</a:t>
            </a:r>
          </a:p>
        </p:txBody>
      </p:sp>
      <p:sp>
        <p:nvSpPr>
          <p:cNvPr id="254249" name="Прямоугольник 254248"/>
          <p:cNvSpPr/>
          <p:nvPr/>
        </p:nvSpPr>
        <p:spPr>
          <a:xfrm>
            <a:off x="4318001" y="3459146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05.05-15.05.24</a:t>
            </a:r>
          </a:p>
        </p:txBody>
      </p:sp>
      <p:sp>
        <p:nvSpPr>
          <p:cNvPr id="254250" name="Прямоугольник 254249"/>
          <p:cNvSpPr/>
          <p:nvPr/>
        </p:nvSpPr>
        <p:spPr>
          <a:xfrm>
            <a:off x="3510728" y="3622968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Возилкина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254251" name="Прямоугольник 254250"/>
          <p:cNvSpPr/>
          <p:nvPr/>
        </p:nvSpPr>
        <p:spPr>
          <a:xfrm>
            <a:off x="4335463" y="3640519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18.05-24.05.24</a:t>
            </a:r>
          </a:p>
        </p:txBody>
      </p:sp>
      <p:sp>
        <p:nvSpPr>
          <p:cNvPr id="254252" name="Прямоугольник 254251"/>
          <p:cNvSpPr/>
          <p:nvPr/>
        </p:nvSpPr>
        <p:spPr>
          <a:xfrm>
            <a:off x="3510728" y="3805957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Возилкина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254253" name="Прямоугольник 254252"/>
          <p:cNvSpPr/>
          <p:nvPr/>
        </p:nvSpPr>
        <p:spPr>
          <a:xfrm>
            <a:off x="4329726" y="3821346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10.05-17.05.24</a:t>
            </a:r>
          </a:p>
        </p:txBody>
      </p:sp>
      <p:sp>
        <p:nvSpPr>
          <p:cNvPr id="254254" name="Прямоугольник 254253"/>
          <p:cNvSpPr/>
          <p:nvPr/>
        </p:nvSpPr>
        <p:spPr>
          <a:xfrm>
            <a:off x="3490430" y="4151313"/>
            <a:ext cx="9156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Возилкина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Е.В.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254255" name="Прямоугольник 254254"/>
          <p:cNvSpPr/>
          <p:nvPr/>
        </p:nvSpPr>
        <p:spPr>
          <a:xfrm>
            <a:off x="4329725" y="3982215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25.05-19.07.24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468531" y="3992956"/>
            <a:ext cx="9444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 smtClean="0">
                <a:solidFill>
                  <a:srgbClr val="000000"/>
                </a:solidFill>
              </a:rPr>
              <a:t>Машошина</a:t>
            </a:r>
            <a:r>
              <a:rPr lang="ru-RU" sz="800" dirty="0" smtClean="0">
                <a:solidFill>
                  <a:srgbClr val="000000"/>
                </a:solidFill>
              </a:rPr>
              <a:t> Е.В.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254256" name="Прямоугольник 254255"/>
          <p:cNvSpPr/>
          <p:nvPr/>
        </p:nvSpPr>
        <p:spPr>
          <a:xfrm>
            <a:off x="4462902" y="4166702"/>
            <a:ext cx="5341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 smtClean="0">
                <a:solidFill>
                  <a:srgbClr val="000000"/>
                </a:solidFill>
              </a:rPr>
              <a:t>17.05.24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254257" name="Прямоугольник 254256"/>
          <p:cNvSpPr/>
          <p:nvPr/>
        </p:nvSpPr>
        <p:spPr>
          <a:xfrm>
            <a:off x="3506618" y="4334418"/>
            <a:ext cx="8947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Е.В.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254258" name="Прямоугольник 254257"/>
          <p:cNvSpPr/>
          <p:nvPr/>
        </p:nvSpPr>
        <p:spPr>
          <a:xfrm>
            <a:off x="4318000" y="4334418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18.05-24.05.24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3492294" y="4528310"/>
            <a:ext cx="8947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Е.В.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254260" name="Прямоугольник 254259"/>
          <p:cNvSpPr/>
          <p:nvPr/>
        </p:nvSpPr>
        <p:spPr>
          <a:xfrm>
            <a:off x="4320139" y="4528310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25.05-19.07.24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3521148" y="4675392"/>
            <a:ext cx="8947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Е.В.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254261" name="Прямоугольник 254260"/>
          <p:cNvSpPr/>
          <p:nvPr/>
        </p:nvSpPr>
        <p:spPr>
          <a:xfrm>
            <a:off x="4335462" y="4688375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19.06-23.06.24</a:t>
            </a:r>
          </a:p>
        </p:txBody>
      </p:sp>
      <p:sp>
        <p:nvSpPr>
          <p:cNvPr id="254262" name="Прямоугольник 254261"/>
          <p:cNvSpPr/>
          <p:nvPr/>
        </p:nvSpPr>
        <p:spPr>
          <a:xfrm>
            <a:off x="3524036" y="4808766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Возилкина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254264" name="Прямоугольник 254263"/>
          <p:cNvSpPr/>
          <p:nvPr/>
        </p:nvSpPr>
        <p:spPr>
          <a:xfrm>
            <a:off x="4335461" y="4831300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19.07-31.10.24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3498356" y="4994224"/>
            <a:ext cx="938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 err="1" smtClean="0">
                <a:solidFill>
                  <a:srgbClr val="000000"/>
                </a:solidFill>
              </a:rPr>
              <a:t>Машошина</a:t>
            </a:r>
            <a:r>
              <a:rPr lang="ru-RU" sz="800" dirty="0" smtClean="0">
                <a:solidFill>
                  <a:srgbClr val="000000"/>
                </a:solidFill>
              </a:rPr>
              <a:t> Е.В.</a:t>
            </a:r>
            <a:endParaRPr lang="ru-RU" sz="800" dirty="0">
              <a:solidFill>
                <a:srgbClr val="000000"/>
              </a:solidFill>
            </a:endParaRPr>
          </a:p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</a:t>
            </a:r>
          </a:p>
        </p:txBody>
      </p:sp>
      <p:sp>
        <p:nvSpPr>
          <p:cNvPr id="254266" name="Прямоугольник 254265"/>
          <p:cNvSpPr/>
          <p:nvPr/>
        </p:nvSpPr>
        <p:spPr>
          <a:xfrm>
            <a:off x="4335464" y="5031355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04.09-08.09.24</a:t>
            </a:r>
          </a:p>
        </p:txBody>
      </p:sp>
      <p:sp>
        <p:nvSpPr>
          <p:cNvPr id="254267" name="Прямоугольник 254266"/>
          <p:cNvSpPr/>
          <p:nvPr/>
        </p:nvSpPr>
        <p:spPr>
          <a:xfrm>
            <a:off x="3499879" y="5246122"/>
            <a:ext cx="8947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Е.В.</a:t>
            </a:r>
          </a:p>
        </p:txBody>
      </p:sp>
      <p:sp>
        <p:nvSpPr>
          <p:cNvPr id="254268" name="Прямоугольник 254267"/>
          <p:cNvSpPr/>
          <p:nvPr/>
        </p:nvSpPr>
        <p:spPr>
          <a:xfrm>
            <a:off x="4354629" y="5254595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24.10-27.10.24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3506617" y="5414625"/>
            <a:ext cx="8947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Кардашян</a:t>
            </a:r>
            <a:r>
              <a:rPr lang="ru-RU" sz="800" dirty="0">
                <a:solidFill>
                  <a:srgbClr val="000000"/>
                </a:solidFill>
              </a:rPr>
              <a:t> Е.В.</a:t>
            </a:r>
          </a:p>
        </p:txBody>
      </p:sp>
      <p:sp>
        <p:nvSpPr>
          <p:cNvPr id="254270" name="Прямоугольник 254269"/>
          <p:cNvSpPr/>
          <p:nvPr/>
        </p:nvSpPr>
        <p:spPr>
          <a:xfrm>
            <a:off x="4317999" y="5412647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19.07-31.10.24</a:t>
            </a:r>
          </a:p>
        </p:txBody>
      </p:sp>
      <p:sp>
        <p:nvSpPr>
          <p:cNvPr id="254271" name="Прямоугольник 254270"/>
          <p:cNvSpPr/>
          <p:nvPr/>
        </p:nvSpPr>
        <p:spPr>
          <a:xfrm>
            <a:off x="4447577" y="5556251"/>
            <a:ext cx="5341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31.10.24</a:t>
            </a:r>
          </a:p>
        </p:txBody>
      </p:sp>
      <p:sp>
        <p:nvSpPr>
          <p:cNvPr id="257" name="Прямоугольник 256"/>
          <p:cNvSpPr/>
          <p:nvPr/>
        </p:nvSpPr>
        <p:spPr>
          <a:xfrm>
            <a:off x="3495182" y="5665310"/>
            <a:ext cx="9156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dirty="0" err="1">
                <a:solidFill>
                  <a:srgbClr val="000000"/>
                </a:solidFill>
              </a:rPr>
              <a:t>Возилкина</a:t>
            </a:r>
            <a:r>
              <a:rPr lang="ru-RU" sz="800" dirty="0">
                <a:solidFill>
                  <a:srgbClr val="000000"/>
                </a:solidFill>
              </a:rPr>
              <a:t> Е.В.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4354890" y="5665310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00" dirty="0">
                <a:solidFill>
                  <a:srgbClr val="000000"/>
                </a:solidFill>
              </a:rPr>
              <a:t>26.10-31.10.24</a:t>
            </a:r>
          </a:p>
        </p:txBody>
      </p:sp>
    </p:spTree>
    <p:extLst>
      <p:ext uri="{BB962C8B-B14F-4D97-AF65-F5344CB8AC3E}">
        <p14:creationId xmlns:p14="http://schemas.microsoft.com/office/powerpoint/2010/main" val="9343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659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43" y="301426"/>
            <a:ext cx="5632519" cy="436017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1200" dirty="0" smtClean="0"/>
              <a:t>План стартового совещания по проекту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сбора детей на прогулку с помощью алгоритмов »</a:t>
            </a:r>
            <a:endParaRPr lang="ru-RU" sz="1200" dirty="0"/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142719" y="955452"/>
            <a:ext cx="8676000" cy="50795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91" name="AutoShape 249"/>
          <p:cNvCxnSpPr>
            <a:cxnSpLocks noChangeShapeType="1"/>
          </p:cNvCxnSpPr>
          <p:nvPr/>
        </p:nvCxnSpPr>
        <p:spPr bwMode="auto">
          <a:xfrm>
            <a:off x="206358" y="1191269"/>
            <a:ext cx="849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Rectangle 8"/>
          <p:cNvSpPr txBox="1">
            <a:spLocks/>
          </p:cNvSpPr>
          <p:nvPr/>
        </p:nvSpPr>
        <p:spPr>
          <a:xfrm>
            <a:off x="206358" y="1272737"/>
            <a:ext cx="1423203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Цель встречи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9" name="Rectangle 10"/>
          <p:cNvSpPr txBox="1">
            <a:spLocks/>
          </p:cNvSpPr>
          <p:nvPr/>
        </p:nvSpPr>
        <p:spPr>
          <a:xfrm>
            <a:off x="1751639" y="1272737"/>
            <a:ext cx="6950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Проинформировать участников команды проекта о </a:t>
            </a:r>
            <a:r>
              <a:rPr lang="ru-RU" sz="1000" dirty="0">
                <a:solidFill>
                  <a:srgbClr val="000000"/>
                </a:solidFill>
              </a:rPr>
              <a:t>целях проекта, плане его </a:t>
            </a:r>
            <a:r>
              <a:rPr lang="ru-RU" sz="1000" dirty="0" smtClean="0">
                <a:solidFill>
                  <a:srgbClr val="000000"/>
                </a:solidFill>
              </a:rPr>
              <a:t>реализации</a:t>
            </a:r>
            <a:endParaRPr lang="ru-RU" sz="1000" dirty="0">
              <a:solidFill>
                <a:srgbClr val="000000"/>
              </a:solidFill>
            </a:endParaRPr>
          </a:p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Получить комментарии, ответить на </a:t>
            </a:r>
            <a:r>
              <a:rPr lang="ru-RU" sz="1000" dirty="0" smtClean="0">
                <a:solidFill>
                  <a:srgbClr val="000000"/>
                </a:solidFill>
              </a:rPr>
              <a:t>вопросы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0" name="Rectangle 8"/>
          <p:cNvSpPr txBox="1">
            <a:spLocks/>
          </p:cNvSpPr>
          <p:nvPr/>
        </p:nvSpPr>
        <p:spPr>
          <a:xfrm>
            <a:off x="206358" y="1691652"/>
            <a:ext cx="1423203" cy="6155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Участники встречи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06358" y="2362774"/>
            <a:ext cx="288000" cy="171737"/>
            <a:chOff x="206358" y="2362774"/>
            <a:chExt cx="288000" cy="171737"/>
          </a:xfrm>
        </p:grpSpPr>
        <p:cxnSp>
          <p:nvCxnSpPr>
            <p:cNvPr id="113" name="AutoShape 249"/>
            <p:cNvCxnSpPr>
              <a:cxnSpLocks noChangeShapeType="1"/>
            </p:cNvCxnSpPr>
            <p:nvPr/>
          </p:nvCxnSpPr>
          <p:spPr bwMode="auto">
            <a:xfrm>
              <a:off x="206358" y="2534511"/>
              <a:ext cx="28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AutoShape 250"/>
            <p:cNvSpPr>
              <a:spLocks noChangeArrowheads="1"/>
            </p:cNvSpPr>
            <p:nvPr/>
          </p:nvSpPr>
          <p:spPr bwMode="auto">
            <a:xfrm>
              <a:off x="206358" y="2362774"/>
              <a:ext cx="28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№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6583" y="2362774"/>
            <a:ext cx="1620000" cy="171737"/>
            <a:chOff x="573431" y="2362774"/>
            <a:chExt cx="1620000" cy="171737"/>
          </a:xfrm>
        </p:grpSpPr>
        <p:cxnSp>
          <p:nvCxnSpPr>
            <p:cNvPr id="116" name="AutoShape 249"/>
            <p:cNvCxnSpPr>
              <a:cxnSpLocks noChangeShapeType="1"/>
              <a:stCxn id="117" idx="4"/>
              <a:endCxn id="117" idx="6"/>
            </p:cNvCxnSpPr>
            <p:nvPr/>
          </p:nvCxnSpPr>
          <p:spPr bwMode="auto">
            <a:xfrm>
              <a:off x="573431" y="2534511"/>
              <a:ext cx="16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AutoShape 250"/>
            <p:cNvSpPr>
              <a:spLocks noChangeArrowheads="1"/>
            </p:cNvSpPr>
            <p:nvPr/>
          </p:nvSpPr>
          <p:spPr bwMode="auto">
            <a:xfrm>
              <a:off x="573431" y="2362774"/>
              <a:ext cx="16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Темы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278808" y="2362774"/>
            <a:ext cx="720000" cy="171737"/>
            <a:chOff x="3699653" y="2362774"/>
            <a:chExt cx="720000" cy="171737"/>
          </a:xfrm>
        </p:grpSpPr>
        <p:cxnSp>
          <p:nvCxnSpPr>
            <p:cNvPr id="119" name="AutoShape 249"/>
            <p:cNvCxnSpPr>
              <a:cxnSpLocks noChangeShapeType="1"/>
              <a:stCxn id="120" idx="4"/>
              <a:endCxn id="120" idx="6"/>
            </p:cNvCxnSpPr>
            <p:nvPr/>
          </p:nvCxnSpPr>
          <p:spPr bwMode="auto">
            <a:xfrm>
              <a:off x="3699653" y="2534511"/>
              <a:ext cx="7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AutoShape 250"/>
            <p:cNvSpPr>
              <a:spLocks noChangeArrowheads="1"/>
            </p:cNvSpPr>
            <p:nvPr/>
          </p:nvSpPr>
          <p:spPr bwMode="auto">
            <a:xfrm>
              <a:off x="3699653" y="2362774"/>
              <a:ext cx="7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Время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495575" y="2362774"/>
            <a:ext cx="2808000" cy="171737"/>
            <a:chOff x="4498726" y="2362774"/>
            <a:chExt cx="2808000" cy="171737"/>
          </a:xfrm>
        </p:grpSpPr>
        <p:cxnSp>
          <p:nvCxnSpPr>
            <p:cNvPr id="122" name="AutoShape 249"/>
            <p:cNvCxnSpPr>
              <a:cxnSpLocks noChangeShapeType="1"/>
              <a:stCxn id="123" idx="4"/>
              <a:endCxn id="123" idx="6"/>
            </p:cNvCxnSpPr>
            <p:nvPr/>
          </p:nvCxnSpPr>
          <p:spPr bwMode="auto">
            <a:xfrm>
              <a:off x="4498726" y="2534511"/>
              <a:ext cx="280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AutoShape 250"/>
            <p:cNvSpPr>
              <a:spLocks noChangeArrowheads="1"/>
            </p:cNvSpPr>
            <p:nvPr/>
          </p:nvSpPr>
          <p:spPr bwMode="auto">
            <a:xfrm>
              <a:off x="4498726" y="2362774"/>
              <a:ext cx="280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Желаемый результат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85799" y="2362774"/>
            <a:ext cx="1332317" cy="171737"/>
            <a:chOff x="7385799" y="2362774"/>
            <a:chExt cx="1332317" cy="171737"/>
          </a:xfrm>
        </p:grpSpPr>
        <p:cxnSp>
          <p:nvCxnSpPr>
            <p:cNvPr id="125" name="AutoShape 249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7385799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AutoShape 250"/>
            <p:cNvSpPr>
              <a:spLocks noChangeArrowheads="1"/>
            </p:cNvSpPr>
            <p:nvPr/>
          </p:nvSpPr>
          <p:spPr bwMode="auto">
            <a:xfrm>
              <a:off x="7385799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Материалы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7" name="Group 126"/>
          <p:cNvGrpSpPr>
            <a:grpSpLocks/>
          </p:cNvGrpSpPr>
          <p:nvPr/>
        </p:nvGrpSpPr>
        <p:grpSpPr>
          <a:xfrm>
            <a:off x="3081033" y="2362774"/>
            <a:ext cx="1332317" cy="171737"/>
            <a:chOff x="2290067" y="2362774"/>
            <a:chExt cx="1332317" cy="171737"/>
          </a:xfrm>
        </p:grpSpPr>
        <p:cxnSp>
          <p:nvCxnSpPr>
            <p:cNvPr id="128" name="AutoShape 249"/>
            <p:cNvCxnSpPr>
              <a:cxnSpLocks noChangeShapeType="1"/>
              <a:stCxn id="129" idx="4"/>
              <a:endCxn id="129" idx="6"/>
            </p:cNvCxnSpPr>
            <p:nvPr/>
          </p:nvCxnSpPr>
          <p:spPr bwMode="auto">
            <a:xfrm>
              <a:off x="2290067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" name="AutoShape 250"/>
            <p:cNvSpPr>
              <a:spLocks noChangeArrowheads="1"/>
            </p:cNvSpPr>
            <p:nvPr/>
          </p:nvSpPr>
          <p:spPr bwMode="auto">
            <a:xfrm>
              <a:off x="2290067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>
                  <a:solidFill>
                    <a:srgbClr val="000000"/>
                  </a:solidFill>
                </a:rPr>
                <a:t>Ответственный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206358" y="3280438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206358" y="4045601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206358" y="4810764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cxnSpLocks/>
          </p:cNvCxnSpPr>
          <p:nvPr/>
        </p:nvCxnSpPr>
        <p:spPr>
          <a:xfrm>
            <a:off x="206358" y="5390071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/>
          </p:cNvCxnSpPr>
          <p:nvPr/>
        </p:nvCxnSpPr>
        <p:spPr>
          <a:xfrm>
            <a:off x="206358" y="1636083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262239" y="3355243"/>
            <a:ext cx="8455877" cy="615553"/>
            <a:chOff x="262239" y="3470659"/>
            <a:chExt cx="8455877" cy="615553"/>
          </a:xfrm>
        </p:grpSpPr>
        <p:sp>
          <p:nvSpPr>
            <p:cNvPr id="136" name="Rectangle 8"/>
            <p:cNvSpPr txBox="1">
              <a:spLocks/>
            </p:cNvSpPr>
            <p:nvPr/>
          </p:nvSpPr>
          <p:spPr>
            <a:xfrm>
              <a:off x="576583" y="3470659"/>
              <a:ext cx="1620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Пример реализации аналогичного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8"/>
            <p:cNvSpPr txBox="1">
              <a:spLocks/>
            </p:cNvSpPr>
            <p:nvPr/>
          </p:nvSpPr>
          <p:spPr>
            <a:xfrm>
              <a:off x="2278808" y="3470659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10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8"/>
            <p:cNvSpPr txBox="1">
              <a:spLocks/>
            </p:cNvSpPr>
            <p:nvPr/>
          </p:nvSpPr>
          <p:spPr>
            <a:xfrm>
              <a:off x="4495575" y="3470659"/>
              <a:ext cx="2808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Дать понимание </a:t>
              </a:r>
              <a:r>
                <a:rPr lang="ru-RU" sz="1000" dirty="0" smtClean="0">
                  <a:solidFill>
                    <a:srgbClr val="000000"/>
                  </a:solidFill>
                </a:rPr>
                <a:t>команде проекта о </a:t>
              </a:r>
              <a:r>
                <a:rPr lang="ru-RU" sz="1000" dirty="0">
                  <a:solidFill>
                    <a:srgbClr val="000000"/>
                  </a:solidFill>
                </a:rPr>
                <a:t>том, как </a:t>
              </a:r>
              <a:r>
                <a:rPr lang="ru-RU" sz="1000" dirty="0" smtClean="0">
                  <a:solidFill>
                    <a:srgbClr val="000000"/>
                  </a:solidFill>
                </a:rPr>
                <a:t>реализовывался </a:t>
              </a:r>
              <a:r>
                <a:rPr lang="ru-RU" sz="1000" dirty="0">
                  <a:solidFill>
                    <a:srgbClr val="000000"/>
                  </a:solidFill>
                </a:rPr>
                <a:t>аналогичный </a:t>
              </a:r>
              <a:r>
                <a:rPr lang="ru-RU" sz="1000" dirty="0" smtClean="0">
                  <a:solidFill>
                    <a:srgbClr val="000000"/>
                  </a:solidFill>
                </a:rPr>
                <a:t>проект.</a:t>
              </a:r>
            </a:p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Убедить в необходимости и возможности реализации проекта, достижения целей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8"/>
            <p:cNvSpPr txBox="1">
              <a:spLocks/>
            </p:cNvSpPr>
            <p:nvPr/>
          </p:nvSpPr>
          <p:spPr>
            <a:xfrm>
              <a:off x="7385799" y="3470659"/>
              <a:ext cx="13323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Пример реализованного </a:t>
              </a:r>
              <a:r>
                <a:rPr lang="ru-RU" sz="1000" dirty="0">
                  <a:solidFill>
                    <a:srgbClr val="000000"/>
                  </a:solidFill>
                </a:rPr>
                <a:t>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8"/>
            <p:cNvSpPr txBox="1">
              <a:spLocks/>
            </p:cNvSpPr>
            <p:nvPr/>
          </p:nvSpPr>
          <p:spPr>
            <a:xfrm>
              <a:off x="3081033" y="3470659"/>
              <a:ext cx="13323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Представитель предприятия, где был реализован проект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1" name="Oval 24"/>
            <p:cNvSpPr>
              <a:spLocks noChangeAspect="1" noChangeArrowheads="1"/>
            </p:cNvSpPr>
            <p:nvPr/>
          </p:nvSpPr>
          <p:spPr bwMode="auto">
            <a:xfrm>
              <a:off x="262239" y="3470659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62239" y="4120406"/>
            <a:ext cx="8315705" cy="461665"/>
            <a:chOff x="262239" y="4197350"/>
            <a:chExt cx="8315705" cy="461665"/>
          </a:xfrm>
        </p:grpSpPr>
        <p:sp>
          <p:nvSpPr>
            <p:cNvPr id="143" name="Rectangle 8"/>
            <p:cNvSpPr txBox="1">
              <a:spLocks/>
            </p:cNvSpPr>
            <p:nvPr/>
          </p:nvSpPr>
          <p:spPr>
            <a:xfrm>
              <a:off x="576583" y="4197350"/>
              <a:ext cx="1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Общий план проекта. </a:t>
              </a:r>
              <a:r>
                <a:rPr lang="ru-RU" sz="1000" dirty="0" smtClean="0">
                  <a:solidFill>
                    <a:srgbClr val="000000"/>
                  </a:solidFill>
                </a:rPr>
                <a:t/>
              </a:r>
              <a:br>
                <a:rPr lang="ru-RU" sz="1000" dirty="0" smtClean="0">
                  <a:solidFill>
                    <a:srgbClr val="000000"/>
                  </a:solidFill>
                </a:rPr>
              </a:br>
              <a:r>
                <a:rPr lang="ru-RU" sz="1000" dirty="0" smtClean="0">
                  <a:solidFill>
                    <a:srgbClr val="000000"/>
                  </a:solidFill>
                </a:rPr>
                <a:t>Роли участников команды 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4" name="Rectangle 8"/>
            <p:cNvSpPr txBox="1">
              <a:spLocks/>
            </p:cNvSpPr>
            <p:nvPr/>
          </p:nvSpPr>
          <p:spPr>
            <a:xfrm>
              <a:off x="2278808" y="419735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5" name="Rectangle 8"/>
            <p:cNvSpPr txBox="1">
              <a:spLocks/>
            </p:cNvSpPr>
            <p:nvPr/>
          </p:nvSpPr>
          <p:spPr>
            <a:xfrm>
              <a:off x="4495575" y="4197350"/>
              <a:ext cx="280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Обеспечить понимание основных этапов проекта, их сроков. Объяснить роль каждого участника </a:t>
              </a:r>
              <a:r>
                <a:rPr lang="ru-RU" sz="1000" dirty="0" smtClean="0">
                  <a:solidFill>
                    <a:srgbClr val="000000"/>
                  </a:solidFill>
                </a:rPr>
                <a:t>команды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8"/>
            <p:cNvSpPr txBox="1">
              <a:spLocks/>
            </p:cNvSpPr>
            <p:nvPr/>
          </p:nvSpPr>
          <p:spPr>
            <a:xfrm>
              <a:off x="7385800" y="4197350"/>
              <a:ext cx="1192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План –график проекта</a:t>
              </a:r>
            </a:p>
          </p:txBody>
        </p:sp>
        <p:sp>
          <p:nvSpPr>
            <p:cNvPr id="147" name="Rectangle 8"/>
            <p:cNvSpPr txBox="1">
              <a:spLocks/>
            </p:cNvSpPr>
            <p:nvPr/>
          </p:nvSpPr>
          <p:spPr>
            <a:xfrm>
              <a:off x="3081033" y="4197350"/>
              <a:ext cx="11364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Руководитель </a:t>
              </a:r>
              <a:r>
                <a:rPr lang="ru-RU" sz="1000" dirty="0" smtClean="0">
                  <a:solidFill>
                    <a:srgbClr val="000000"/>
                  </a:solidFill>
                </a:rPr>
                <a:t>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8" name="Oval 24"/>
            <p:cNvSpPr>
              <a:spLocks noChangeAspect="1" noChangeArrowheads="1"/>
            </p:cNvSpPr>
            <p:nvPr/>
          </p:nvSpPr>
          <p:spPr bwMode="auto">
            <a:xfrm>
              <a:off x="262239" y="419735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3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62239" y="2590080"/>
            <a:ext cx="8455877" cy="615553"/>
            <a:chOff x="262239" y="2590080"/>
            <a:chExt cx="8455877" cy="615553"/>
          </a:xfrm>
        </p:grpSpPr>
        <p:sp>
          <p:nvSpPr>
            <p:cNvPr id="150" name="Rectangle 8"/>
            <p:cNvSpPr txBox="1">
              <a:spLocks/>
            </p:cNvSpPr>
            <p:nvPr/>
          </p:nvSpPr>
          <p:spPr>
            <a:xfrm>
              <a:off x="576583" y="2590080"/>
              <a:ext cx="1620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Цели и задачи проекта, подход к оценке результата, подход к мотивации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8"/>
            <p:cNvSpPr txBox="1">
              <a:spLocks/>
            </p:cNvSpPr>
            <p:nvPr/>
          </p:nvSpPr>
          <p:spPr>
            <a:xfrm>
              <a:off x="2278808" y="259008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8"/>
            <p:cNvSpPr txBox="1">
              <a:spLocks/>
            </p:cNvSpPr>
            <p:nvPr/>
          </p:nvSpPr>
          <p:spPr>
            <a:xfrm>
              <a:off x="4495575" y="2590080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Обеспечить взаимопонимание по целям и оценке результатов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3" name="Rectangle 8"/>
            <p:cNvSpPr txBox="1">
              <a:spLocks/>
            </p:cNvSpPr>
            <p:nvPr/>
          </p:nvSpPr>
          <p:spPr>
            <a:xfrm>
              <a:off x="7385799" y="2590080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Карточка </a:t>
              </a:r>
              <a:r>
                <a:rPr lang="ru-RU" sz="1000" dirty="0">
                  <a:solidFill>
                    <a:srgbClr val="000000"/>
                  </a:solidFill>
                </a:rPr>
                <a:t>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4" name="Rectangle 8"/>
            <p:cNvSpPr txBox="1">
              <a:spLocks/>
            </p:cNvSpPr>
            <p:nvPr/>
          </p:nvSpPr>
          <p:spPr>
            <a:xfrm>
              <a:off x="3081033" y="2590080"/>
              <a:ext cx="126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Руководитель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5" name="Oval 24"/>
            <p:cNvSpPr>
              <a:spLocks noChangeAspect="1" noChangeArrowheads="1"/>
            </p:cNvSpPr>
            <p:nvPr/>
          </p:nvSpPr>
          <p:spPr bwMode="auto">
            <a:xfrm>
              <a:off x="262239" y="259008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1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62239" y="4885569"/>
            <a:ext cx="8455877" cy="461665"/>
            <a:chOff x="262239" y="4924041"/>
            <a:chExt cx="8455877" cy="461665"/>
          </a:xfrm>
        </p:grpSpPr>
        <p:sp>
          <p:nvSpPr>
            <p:cNvPr id="157" name="Rectangle 8"/>
            <p:cNvSpPr txBox="1">
              <a:spLocks/>
            </p:cNvSpPr>
            <p:nvPr/>
          </p:nvSpPr>
          <p:spPr>
            <a:xfrm>
              <a:off x="576583" y="4924041"/>
              <a:ext cx="16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Обсуждение и вопросы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 8"/>
            <p:cNvSpPr txBox="1">
              <a:spLocks/>
            </p:cNvSpPr>
            <p:nvPr/>
          </p:nvSpPr>
          <p:spPr>
            <a:xfrm>
              <a:off x="2278808" y="4924041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9" name="Rectangle 8"/>
            <p:cNvSpPr txBox="1">
              <a:spLocks/>
            </p:cNvSpPr>
            <p:nvPr/>
          </p:nvSpPr>
          <p:spPr>
            <a:xfrm>
              <a:off x="4495575" y="4924041"/>
              <a:ext cx="280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Ответить на все вопросы </a:t>
              </a:r>
              <a:r>
                <a:rPr lang="ru-RU" sz="1000" dirty="0" smtClean="0">
                  <a:solidFill>
                    <a:srgbClr val="000000"/>
                  </a:solidFill>
                </a:rPr>
                <a:t>участников команды проекта получить обратную связь и обеспечить </a:t>
              </a:r>
              <a:r>
                <a:rPr lang="ru-RU" sz="1000" dirty="0">
                  <a:solidFill>
                    <a:srgbClr val="000000"/>
                  </a:solidFill>
                </a:rPr>
                <a:t>полное понимание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0" name="Rectangle 8"/>
            <p:cNvSpPr txBox="1">
              <a:spLocks/>
            </p:cNvSpPr>
            <p:nvPr/>
          </p:nvSpPr>
          <p:spPr>
            <a:xfrm>
              <a:off x="7385799" y="4924041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Нет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1" name="Rectangle 8"/>
            <p:cNvSpPr txBox="1">
              <a:spLocks/>
            </p:cNvSpPr>
            <p:nvPr/>
          </p:nvSpPr>
          <p:spPr>
            <a:xfrm>
              <a:off x="3081034" y="4924041"/>
              <a:ext cx="10770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Руководитель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2" name="Oval 24"/>
            <p:cNvSpPr>
              <a:spLocks noChangeAspect="1" noChangeArrowheads="1"/>
            </p:cNvSpPr>
            <p:nvPr/>
          </p:nvSpPr>
          <p:spPr bwMode="auto">
            <a:xfrm>
              <a:off x="262239" y="4924041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4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62239" y="5464876"/>
            <a:ext cx="8455877" cy="461665"/>
            <a:chOff x="262239" y="5342956"/>
            <a:chExt cx="8455877" cy="461665"/>
          </a:xfrm>
        </p:grpSpPr>
        <p:sp>
          <p:nvSpPr>
            <p:cNvPr id="164" name="Rectangle 8"/>
            <p:cNvSpPr txBox="1">
              <a:spLocks/>
            </p:cNvSpPr>
            <p:nvPr/>
          </p:nvSpPr>
          <p:spPr>
            <a:xfrm>
              <a:off x="576583" y="5342956"/>
              <a:ext cx="1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Подведение итогов, согласование протокола стартового совещания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5" name="Rectangle 8"/>
            <p:cNvSpPr txBox="1">
              <a:spLocks/>
            </p:cNvSpPr>
            <p:nvPr/>
          </p:nvSpPr>
          <p:spPr>
            <a:xfrm>
              <a:off x="2278808" y="5342956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6" name="Rectangle 8"/>
            <p:cNvSpPr txBox="1">
              <a:spLocks/>
            </p:cNvSpPr>
            <p:nvPr/>
          </p:nvSpPr>
          <p:spPr>
            <a:xfrm>
              <a:off x="4495575" y="5342956"/>
              <a:ext cx="24712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Официально приступить к реализации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7" name="Rectangle 8"/>
            <p:cNvSpPr txBox="1">
              <a:spLocks/>
            </p:cNvSpPr>
            <p:nvPr/>
          </p:nvSpPr>
          <p:spPr>
            <a:xfrm>
              <a:off x="7385799" y="5342956"/>
              <a:ext cx="13323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Протокол стартового совещания 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8" name="Rectangle 8"/>
            <p:cNvSpPr txBox="1">
              <a:spLocks/>
            </p:cNvSpPr>
            <p:nvPr/>
          </p:nvSpPr>
          <p:spPr>
            <a:xfrm>
              <a:off x="3081033" y="5342956"/>
              <a:ext cx="11364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Руководитель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9" name="Oval 24"/>
            <p:cNvSpPr>
              <a:spLocks noChangeAspect="1" noChangeArrowheads="1"/>
            </p:cNvSpPr>
            <p:nvPr/>
          </p:nvSpPr>
          <p:spPr bwMode="auto">
            <a:xfrm>
              <a:off x="262239" y="5342956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89" name="Rectangle 10"/>
          <p:cNvSpPr txBox="1">
            <a:spLocks/>
          </p:cNvSpPr>
          <p:nvPr/>
        </p:nvSpPr>
        <p:spPr>
          <a:xfrm>
            <a:off x="3119081" y="1636083"/>
            <a:ext cx="3381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Возилкина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Е.В.      Холодова Р.П.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Кардашян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Е.В         Холодова И.В.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Машошина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Е.В.      Александрова О.В.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Пархоменко С.Е.     Евсеева Т.И.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Ставцева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Н.А.           </a:t>
            </a:r>
            <a:endParaRPr lang="ru-RU" altLang="ru-RU" sz="1000" kern="0" dirty="0">
              <a:solidFill>
                <a:srgbClr val="414142"/>
              </a:solidFill>
            </a:endParaRPr>
          </a:p>
        </p:txBody>
      </p:sp>
      <p:pic>
        <p:nvPicPr>
          <p:cNvPr id="255210" name="Picture 2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63" y="9714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212" name="Picture 2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99" y="-51023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6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314" name="Picture 3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" y="3599757"/>
            <a:ext cx="132873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7650" y="3645205"/>
            <a:ext cx="2712347" cy="192414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" name="Object 57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2857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7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26" y="328440"/>
            <a:ext cx="5188100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>Карта </a:t>
            </a:r>
            <a:r>
              <a:rPr lang="ru-RU" sz="1200" dirty="0"/>
              <a:t>текущего состояния </a:t>
            </a:r>
            <a:r>
              <a:rPr lang="ru-RU" sz="1200" dirty="0" smtClean="0"/>
              <a:t>процесса « Оптимизация процесса сбора детей на прогулку с помощью алгоритмов»</a:t>
            </a:r>
            <a:endParaRPr lang="en-US" sz="1200" dirty="0"/>
          </a:p>
        </p:txBody>
      </p:sp>
      <p:sp>
        <p:nvSpPr>
          <p:cNvPr id="171" name="Rectangle 170"/>
          <p:cNvSpPr/>
          <p:nvPr/>
        </p:nvSpPr>
        <p:spPr>
          <a:xfrm>
            <a:off x="1656607" y="3599757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95914" y="4381726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одеваются на прогулку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(8-10 минут)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0" name="Rectangle 41"/>
          <p:cNvSpPr txBox="1">
            <a:spLocks/>
          </p:cNvSpPr>
          <p:nvPr/>
        </p:nvSpPr>
        <p:spPr>
          <a:xfrm>
            <a:off x="100988" y="360466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5</a:t>
            </a:r>
            <a:r>
              <a:rPr lang="ru-RU" sz="1000" b="1" dirty="0" smtClean="0"/>
              <a:t> этап </a:t>
            </a:r>
            <a:endParaRPr lang="ru-RU" sz="1000" b="1" dirty="0"/>
          </a:p>
        </p:txBody>
      </p:sp>
      <p:sp>
        <p:nvSpPr>
          <p:cNvPr id="217" name="Rectangle 216"/>
          <p:cNvSpPr/>
          <p:nvPr/>
        </p:nvSpPr>
        <p:spPr>
          <a:xfrm>
            <a:off x="225363" y="1408660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225363" y="2163079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Вышли в раздевалку, подошли к шкафчику, открывают кабинку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(1-2 минут)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7" name="Rectangle 41"/>
          <p:cNvSpPr txBox="1">
            <a:spLocks/>
          </p:cNvSpPr>
          <p:nvPr/>
        </p:nvSpPr>
        <p:spPr>
          <a:xfrm>
            <a:off x="225363" y="1405000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i="1" dirty="0" smtClean="0"/>
              <a:t>Вход процесса</a:t>
            </a:r>
            <a:endParaRPr lang="ru-RU" sz="1000" b="1" i="1" dirty="0"/>
          </a:p>
        </p:txBody>
      </p:sp>
      <p:sp>
        <p:nvSpPr>
          <p:cNvPr id="228" name="Rectangle 227"/>
          <p:cNvSpPr/>
          <p:nvPr/>
        </p:nvSpPr>
        <p:spPr>
          <a:xfrm>
            <a:off x="2050208" y="1408660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9" name="Rectangle 63"/>
          <p:cNvSpPr txBox="1"/>
          <p:nvPr/>
        </p:nvSpPr>
        <p:spPr>
          <a:xfrm>
            <a:off x="2629029" y="1755142"/>
            <a:ext cx="12168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i="1" dirty="0"/>
          </a:p>
        </p:txBody>
      </p:sp>
      <p:sp>
        <p:nvSpPr>
          <p:cNvPr id="230" name="Rectangle 229"/>
          <p:cNvSpPr/>
          <p:nvPr/>
        </p:nvSpPr>
        <p:spPr>
          <a:xfrm>
            <a:off x="2050207" y="2175016"/>
            <a:ext cx="1318591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Устное объяснение воспитателя о порядке раздевания и размещение одежды в шкафчиках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(1-2 минуты)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1" name="Right Arrow 230"/>
          <p:cNvSpPr>
            <a:spLocks/>
          </p:cNvSpPr>
          <p:nvPr/>
        </p:nvSpPr>
        <p:spPr>
          <a:xfrm>
            <a:off x="3983535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2" name="Rectangle 41"/>
          <p:cNvSpPr txBox="1">
            <a:spLocks/>
          </p:cNvSpPr>
          <p:nvPr/>
        </p:nvSpPr>
        <p:spPr>
          <a:xfrm>
            <a:off x="2050208" y="1416212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000" b="1" dirty="0" smtClean="0"/>
              <a:t>1 </a:t>
            </a:r>
            <a:r>
              <a:rPr lang="ru-RU" sz="1000" b="1" dirty="0" smtClean="0"/>
              <a:t>этап</a:t>
            </a:r>
            <a:endParaRPr lang="ru-RU" sz="1000" b="1" dirty="0"/>
          </a:p>
        </p:txBody>
      </p:sp>
      <p:sp>
        <p:nvSpPr>
          <p:cNvPr id="233" name="Rectangle 232"/>
          <p:cNvSpPr/>
          <p:nvPr/>
        </p:nvSpPr>
        <p:spPr>
          <a:xfrm>
            <a:off x="3828158" y="1408660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3833105" y="2175016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раздеваются и убирают вещи в шкафчик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(5-6 минут)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6" name="Right Arrow 235"/>
          <p:cNvSpPr>
            <a:spLocks/>
          </p:cNvSpPr>
          <p:nvPr/>
        </p:nvSpPr>
        <p:spPr>
          <a:xfrm>
            <a:off x="5740120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7" name="Rectangle 41"/>
          <p:cNvSpPr txBox="1">
            <a:spLocks/>
          </p:cNvSpPr>
          <p:nvPr/>
        </p:nvSpPr>
        <p:spPr>
          <a:xfrm>
            <a:off x="3833105" y="1408660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2 этап </a:t>
            </a:r>
            <a:endParaRPr lang="ru-RU" sz="1000" b="1" dirty="0"/>
          </a:p>
        </p:txBody>
      </p:sp>
      <p:sp>
        <p:nvSpPr>
          <p:cNvPr id="238" name="Rectangle 237"/>
          <p:cNvSpPr/>
          <p:nvPr/>
        </p:nvSpPr>
        <p:spPr>
          <a:xfrm>
            <a:off x="5719877" y="1396723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5720524" y="2159405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Воспитатель устно объясняет о порядке одевания вещей на прогулку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(1-2 минуты)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1" name="Right Arrow 240"/>
          <p:cNvSpPr>
            <a:spLocks/>
          </p:cNvSpPr>
          <p:nvPr/>
        </p:nvSpPr>
        <p:spPr>
          <a:xfrm>
            <a:off x="7505277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2" name="Rectangle 41"/>
          <p:cNvSpPr txBox="1">
            <a:spLocks/>
          </p:cNvSpPr>
          <p:nvPr/>
        </p:nvSpPr>
        <p:spPr>
          <a:xfrm>
            <a:off x="5719877" y="1404999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3 этап</a:t>
            </a:r>
            <a:endParaRPr lang="ru-RU" sz="1000" b="1" dirty="0"/>
          </a:p>
        </p:txBody>
      </p:sp>
      <p:sp>
        <p:nvSpPr>
          <p:cNvPr id="265" name="Right Arrow 264"/>
          <p:cNvSpPr>
            <a:spLocks/>
          </p:cNvSpPr>
          <p:nvPr/>
        </p:nvSpPr>
        <p:spPr>
          <a:xfrm>
            <a:off x="1424652" y="4599913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6556" y="1416212"/>
            <a:ext cx="0" cy="20223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ight Arrow 225"/>
          <p:cNvSpPr>
            <a:spLocks/>
          </p:cNvSpPr>
          <p:nvPr/>
        </p:nvSpPr>
        <p:spPr>
          <a:xfrm>
            <a:off x="1634787" y="2405601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4606709" y="3525664"/>
            <a:ext cx="0" cy="20223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251"/>
          <p:cNvGrpSpPr/>
          <p:nvPr/>
        </p:nvGrpSpPr>
        <p:grpSpPr>
          <a:xfrm>
            <a:off x="4720695" y="3587780"/>
            <a:ext cx="1318590" cy="1913753"/>
            <a:chOff x="3450775" y="4138457"/>
            <a:chExt cx="1318590" cy="1913753"/>
          </a:xfrm>
        </p:grpSpPr>
        <p:sp>
          <p:nvSpPr>
            <p:cNvPr id="90" name="Rectangle 252"/>
            <p:cNvSpPr/>
            <p:nvPr/>
          </p:nvSpPr>
          <p:spPr>
            <a:xfrm>
              <a:off x="3450775" y="4138457"/>
              <a:ext cx="1318590" cy="1913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1" name="Rectangle 253"/>
            <p:cNvSpPr/>
            <p:nvPr/>
          </p:nvSpPr>
          <p:spPr>
            <a:xfrm>
              <a:off x="3450775" y="4904813"/>
              <a:ext cx="1318590" cy="11473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444500">
                <a:spcAft>
                  <a:spcPts val="0"/>
                </a:spcAft>
              </a:pPr>
              <a:r>
                <a:rPr lang="ru-RU" sz="1000" dirty="0" smtClean="0">
                  <a:solidFill>
                    <a:schemeClr val="tx1"/>
                  </a:solidFill>
                </a:rPr>
                <a:t>Дети с воспитателем выходят на улицу</a:t>
              </a:r>
            </a:p>
            <a:p>
              <a:pPr lvl="0" defTabSz="444500">
                <a:spcAft>
                  <a:spcPts val="0"/>
                </a:spcAft>
              </a:pPr>
              <a:r>
                <a:rPr lang="ru-RU" sz="1000" dirty="0" smtClean="0">
                  <a:solidFill>
                    <a:schemeClr val="tx1"/>
                  </a:solidFill>
                </a:rPr>
                <a:t>(2-3 минуты)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41"/>
            <p:cNvSpPr txBox="1">
              <a:spLocks/>
            </p:cNvSpPr>
            <p:nvPr/>
          </p:nvSpPr>
          <p:spPr>
            <a:xfrm>
              <a:off x="3450775" y="4138457"/>
              <a:ext cx="1318590" cy="328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b="1" i="1" dirty="0" smtClean="0"/>
                <a:t>Выход процесса</a:t>
              </a:r>
              <a:endParaRPr lang="ru-RU" sz="1000" b="1" i="1" dirty="0"/>
            </a:p>
          </p:txBody>
        </p:sp>
      </p:grpSp>
      <p:sp>
        <p:nvSpPr>
          <p:cNvPr id="94" name="Right Arrow 264"/>
          <p:cNvSpPr>
            <a:spLocks/>
          </p:cNvSpPr>
          <p:nvPr/>
        </p:nvSpPr>
        <p:spPr>
          <a:xfrm>
            <a:off x="4457157" y="4757879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6" name="Rectangle 63"/>
          <p:cNvSpPr txBox="1"/>
          <p:nvPr/>
        </p:nvSpPr>
        <p:spPr>
          <a:xfrm>
            <a:off x="7062743" y="3694777"/>
            <a:ext cx="10539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ПРОБЛЕМЫ</a:t>
            </a:r>
            <a:endParaRPr lang="ru-RU" sz="1200" b="1" dirty="0"/>
          </a:p>
        </p:txBody>
      </p:sp>
      <p:grpSp>
        <p:nvGrpSpPr>
          <p:cNvPr id="132" name="Group 115"/>
          <p:cNvGrpSpPr/>
          <p:nvPr/>
        </p:nvGrpSpPr>
        <p:grpSpPr>
          <a:xfrm>
            <a:off x="3506480" y="5905536"/>
            <a:ext cx="1509822" cy="276999"/>
            <a:chOff x="4675188" y="959601"/>
            <a:chExt cx="1509822" cy="276999"/>
          </a:xfrm>
        </p:grpSpPr>
        <p:sp>
          <p:nvSpPr>
            <p:cNvPr id="133" name="Шестиугольник 96"/>
            <p:cNvSpPr>
              <a:spLocks/>
            </p:cNvSpPr>
            <p:nvPr/>
          </p:nvSpPr>
          <p:spPr>
            <a:xfrm>
              <a:off x="4675188" y="997790"/>
              <a:ext cx="415918" cy="189716"/>
            </a:xfrm>
            <a:prstGeom prst="hexag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tx1"/>
                  </a:solidFill>
                </a:rPr>
                <a:t>Н</a:t>
              </a:r>
              <a:r>
                <a:rPr lang="ru-RU" sz="900" dirty="0" smtClean="0">
                  <a:solidFill>
                    <a:schemeClr val="tx1"/>
                  </a:solidFill>
                </a:rPr>
                <a:t>ет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169645" y="959601"/>
              <a:ext cx="10153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 smtClean="0"/>
                <a:t>Срок не регламентирован</a:t>
              </a:r>
              <a:endParaRPr lang="ru-RU" sz="900" dirty="0"/>
            </a:p>
          </p:txBody>
        </p:sp>
      </p:grpSp>
      <p:grpSp>
        <p:nvGrpSpPr>
          <p:cNvPr id="135" name="Group 118"/>
          <p:cNvGrpSpPr/>
          <p:nvPr/>
        </p:nvGrpSpPr>
        <p:grpSpPr>
          <a:xfrm>
            <a:off x="5062289" y="5943725"/>
            <a:ext cx="1590637" cy="189716"/>
            <a:chOff x="6491739" y="997790"/>
            <a:chExt cx="1590637" cy="189716"/>
          </a:xfrm>
        </p:grpSpPr>
        <p:sp>
          <p:nvSpPr>
            <p:cNvPr id="136" name="Шестиугольник 98"/>
            <p:cNvSpPr>
              <a:spLocks/>
            </p:cNvSpPr>
            <p:nvPr/>
          </p:nvSpPr>
          <p:spPr>
            <a:xfrm>
              <a:off x="6491739" y="997790"/>
              <a:ext cx="415918" cy="189716"/>
            </a:xfrm>
            <a:prstGeom prst="hexagon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900" dirty="0">
                <a:solidFill>
                  <a:srgbClr val="414142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935427" y="1023399"/>
              <a:ext cx="11469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 smtClean="0"/>
                <a:t>Срок по регламенту</a:t>
              </a:r>
              <a:endParaRPr lang="ru-RU" sz="900" dirty="0"/>
            </a:p>
          </p:txBody>
        </p:sp>
      </p:grpSp>
      <p:grpSp>
        <p:nvGrpSpPr>
          <p:cNvPr id="142" name="Group 138"/>
          <p:cNvGrpSpPr/>
          <p:nvPr/>
        </p:nvGrpSpPr>
        <p:grpSpPr>
          <a:xfrm>
            <a:off x="139654" y="5923658"/>
            <a:ext cx="1710805" cy="361903"/>
            <a:chOff x="125411" y="977723"/>
            <a:chExt cx="1710805" cy="361903"/>
          </a:xfrm>
        </p:grpSpPr>
        <p:sp>
          <p:nvSpPr>
            <p:cNvPr id="143" name="Rectangle 139"/>
            <p:cNvSpPr>
              <a:spLocks/>
            </p:cNvSpPr>
            <p:nvPr/>
          </p:nvSpPr>
          <p:spPr>
            <a:xfrm>
              <a:off x="125411" y="1101212"/>
              <a:ext cx="272157" cy="114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5" name="Rectangle 41"/>
            <p:cNvSpPr txBox="1">
              <a:spLocks/>
            </p:cNvSpPr>
            <p:nvPr/>
          </p:nvSpPr>
          <p:spPr>
            <a:xfrm>
              <a:off x="125411" y="989510"/>
              <a:ext cx="272157" cy="114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ru-RU" sz="900" b="1" dirty="0"/>
            </a:p>
          </p:txBody>
        </p:sp>
        <p:sp>
          <p:nvSpPr>
            <p:cNvPr id="147" name="Rectangle 145"/>
            <p:cNvSpPr>
              <a:spLocks/>
            </p:cNvSpPr>
            <p:nvPr/>
          </p:nvSpPr>
          <p:spPr>
            <a:xfrm>
              <a:off x="125411" y="1212914"/>
              <a:ext cx="272157" cy="1149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63"/>
            <p:cNvSpPr txBox="1">
              <a:spLocks/>
            </p:cNvSpPr>
            <p:nvPr/>
          </p:nvSpPr>
          <p:spPr>
            <a:xfrm>
              <a:off x="478474" y="977723"/>
              <a:ext cx="109645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Продолжительность</a:t>
              </a:r>
              <a:endParaRPr lang="ru-RU" sz="900" dirty="0"/>
            </a:p>
          </p:txBody>
        </p:sp>
        <p:sp>
          <p:nvSpPr>
            <p:cNvPr id="150" name="Rectangle 63"/>
            <p:cNvSpPr txBox="1">
              <a:spLocks/>
            </p:cNvSpPr>
            <p:nvPr/>
          </p:nvSpPr>
          <p:spPr>
            <a:xfrm>
              <a:off x="478472" y="1201127"/>
              <a:ext cx="13577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Описание шага процесса</a:t>
              </a:r>
              <a:endParaRPr lang="ru-RU" sz="900" dirty="0"/>
            </a:p>
          </p:txBody>
        </p:sp>
      </p:grpSp>
      <p:sp>
        <p:nvSpPr>
          <p:cNvPr id="159" name="Rectangle 63"/>
          <p:cNvSpPr txBox="1"/>
          <p:nvPr/>
        </p:nvSpPr>
        <p:spPr>
          <a:xfrm>
            <a:off x="2419039" y="5977957"/>
            <a:ext cx="88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Брак/доработка</a:t>
            </a:r>
          </a:p>
        </p:txBody>
      </p:sp>
      <p:sp>
        <p:nvSpPr>
          <p:cNvPr id="166" name="AutoShape 71" descr="Широкий диагональный 2"/>
          <p:cNvSpPr>
            <a:spLocks noChangeArrowheads="1"/>
          </p:cNvSpPr>
          <p:nvPr/>
        </p:nvSpPr>
        <p:spPr bwMode="auto">
          <a:xfrm flipH="1">
            <a:off x="1784515" y="5962911"/>
            <a:ext cx="531387" cy="172948"/>
          </a:xfrm>
          <a:prstGeom prst="curvedDownArrow">
            <a:avLst>
              <a:gd name="adj1" fmla="val 61451"/>
              <a:gd name="adj2" fmla="val 122902"/>
              <a:gd name="adj3" fmla="val 33333"/>
            </a:avLst>
          </a:prstGeom>
          <a:pattFill prst="wdUpDiag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67" name="Rectangl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316684" y="5914697"/>
            <a:ext cx="157895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b="1" dirty="0" smtClean="0"/>
              <a:t>- </a:t>
            </a:r>
            <a:r>
              <a:rPr lang="ru-RU" sz="900" dirty="0">
                <a:latin typeface="Arial" charset="0"/>
              </a:rPr>
              <a:t>Проблема (нумерация сквозная для всего проекта)</a:t>
            </a:r>
          </a:p>
        </p:txBody>
      </p:sp>
      <p:grpSp>
        <p:nvGrpSpPr>
          <p:cNvPr id="169" name="Group 213"/>
          <p:cNvGrpSpPr/>
          <p:nvPr/>
        </p:nvGrpSpPr>
        <p:grpSpPr>
          <a:xfrm>
            <a:off x="2212420" y="979491"/>
            <a:ext cx="4017720" cy="272561"/>
            <a:chOff x="176211" y="1362814"/>
            <a:chExt cx="8589720" cy="272561"/>
          </a:xfrm>
        </p:grpSpPr>
        <p:cxnSp>
          <p:nvCxnSpPr>
            <p:cNvPr id="170" name="Straight Connector 216"/>
            <p:cNvCxnSpPr/>
            <p:nvPr/>
          </p:nvCxnSpPr>
          <p:spPr>
            <a:xfrm>
              <a:off x="176211" y="1362814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217"/>
            <p:cNvCxnSpPr/>
            <p:nvPr/>
          </p:nvCxnSpPr>
          <p:spPr>
            <a:xfrm>
              <a:off x="176211" y="1635375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10-конечная звезда 100"/>
          <p:cNvSpPr/>
          <p:nvPr>
            <p:custDataLst>
              <p:tags r:id="rId4"/>
            </p:custDataLst>
          </p:nvPr>
        </p:nvSpPr>
        <p:spPr>
          <a:xfrm>
            <a:off x="2964657" y="2852265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14" name="10-конечная звезда 113"/>
          <p:cNvSpPr/>
          <p:nvPr>
            <p:custDataLst>
              <p:tags r:id="rId5"/>
            </p:custDataLst>
          </p:nvPr>
        </p:nvSpPr>
        <p:spPr>
          <a:xfrm>
            <a:off x="100988" y="4396810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18" name="10-конечная звезда 117"/>
          <p:cNvSpPr/>
          <p:nvPr>
            <p:custDataLst>
              <p:tags r:id="rId6"/>
            </p:custDataLst>
          </p:nvPr>
        </p:nvSpPr>
        <p:spPr>
          <a:xfrm>
            <a:off x="971007" y="5182068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20" name="10-конечная звезда 119"/>
          <p:cNvSpPr/>
          <p:nvPr>
            <p:custDataLst>
              <p:tags r:id="rId7"/>
            </p:custDataLst>
          </p:nvPr>
        </p:nvSpPr>
        <p:spPr>
          <a:xfrm>
            <a:off x="6179239" y="3994768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23" name="10-конечная звезда 122"/>
          <p:cNvSpPr/>
          <p:nvPr>
            <p:custDataLst>
              <p:tags r:id="rId8"/>
            </p:custDataLst>
          </p:nvPr>
        </p:nvSpPr>
        <p:spPr>
          <a:xfrm>
            <a:off x="6178592" y="4347999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37" name="10-конечная звезда 136"/>
          <p:cNvSpPr/>
          <p:nvPr>
            <p:custDataLst>
              <p:tags r:id="rId9"/>
            </p:custDataLst>
          </p:nvPr>
        </p:nvSpPr>
        <p:spPr>
          <a:xfrm>
            <a:off x="6165282" y="4651629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86188" y="5842000"/>
            <a:ext cx="860253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52926" y="3994768"/>
            <a:ext cx="2570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Временная потеря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5095" y="4341189"/>
            <a:ext cx="1540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Отсутствие единой системы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0559" y="5150656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ИТОГО: Время протекания процесса</a:t>
            </a:r>
          </a:p>
          <a:p>
            <a:r>
              <a:rPr lang="ru-RU" sz="800" dirty="0" smtClean="0"/>
              <a:t>(ВВП)- 44 минуты</a:t>
            </a:r>
            <a:endParaRPr lang="ru-RU" sz="800" dirty="0"/>
          </a:p>
        </p:txBody>
      </p:sp>
      <p:pic>
        <p:nvPicPr>
          <p:cNvPr id="256237" name="Picture 2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91" y="101603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39" name="Picture 23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51" y="-26984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13" name="Picture 3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21" y="1416212"/>
            <a:ext cx="132873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Rectangle 41"/>
          <p:cNvSpPr txBox="1">
            <a:spLocks/>
          </p:cNvSpPr>
          <p:nvPr/>
        </p:nvSpPr>
        <p:spPr>
          <a:xfrm>
            <a:off x="7390521" y="1426651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4</a:t>
            </a:r>
            <a:r>
              <a:rPr lang="ru-RU" sz="1000" b="1" dirty="0" smtClean="0"/>
              <a:t> этап</a:t>
            </a:r>
            <a:endParaRPr lang="ru-RU" sz="1000" b="1" dirty="0"/>
          </a:p>
        </p:txBody>
      </p:sp>
      <p:sp>
        <p:nvSpPr>
          <p:cNvPr id="76" name="Rectangle 239"/>
          <p:cNvSpPr/>
          <p:nvPr/>
        </p:nvSpPr>
        <p:spPr>
          <a:xfrm>
            <a:off x="7395595" y="2196040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определяют порядок одевания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(2-3 минуты) 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77" name="Picture 3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15" y="3622865"/>
            <a:ext cx="132873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41"/>
          <p:cNvSpPr txBox="1">
            <a:spLocks/>
          </p:cNvSpPr>
          <p:nvPr/>
        </p:nvSpPr>
        <p:spPr>
          <a:xfrm>
            <a:off x="1654795" y="3604665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6</a:t>
            </a:r>
            <a:r>
              <a:rPr lang="ru-RU" sz="1000" b="1" dirty="0" smtClean="0"/>
              <a:t> этап </a:t>
            </a:r>
            <a:endParaRPr lang="ru-RU" sz="1000" b="1" dirty="0"/>
          </a:p>
        </p:txBody>
      </p:sp>
      <p:sp>
        <p:nvSpPr>
          <p:cNvPr id="79" name="Rectangle 41"/>
          <p:cNvSpPr txBox="1">
            <a:spLocks/>
          </p:cNvSpPr>
          <p:nvPr/>
        </p:nvSpPr>
        <p:spPr>
          <a:xfrm>
            <a:off x="3158715" y="3622865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7 этап </a:t>
            </a:r>
            <a:endParaRPr lang="ru-RU" sz="1000" b="1" dirty="0"/>
          </a:p>
        </p:txBody>
      </p:sp>
      <p:sp>
        <p:nvSpPr>
          <p:cNvPr id="80" name="Rectangle 188"/>
          <p:cNvSpPr/>
          <p:nvPr/>
        </p:nvSpPr>
        <p:spPr>
          <a:xfrm>
            <a:off x="1656607" y="4366977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одевают верхнюю одежду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(5-8 минут)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2" name="Rectangle 188"/>
          <p:cNvSpPr/>
          <p:nvPr/>
        </p:nvSpPr>
        <p:spPr>
          <a:xfrm>
            <a:off x="3158715" y="4400617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обувают обувь и выходят в холл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(5-8 минут)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1" name="Right Arrow 260"/>
          <p:cNvSpPr>
            <a:spLocks/>
          </p:cNvSpPr>
          <p:nvPr/>
        </p:nvSpPr>
        <p:spPr>
          <a:xfrm>
            <a:off x="2963875" y="476550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3" name="Right Arrow 260"/>
          <p:cNvSpPr>
            <a:spLocks/>
          </p:cNvSpPr>
          <p:nvPr/>
        </p:nvSpPr>
        <p:spPr>
          <a:xfrm>
            <a:off x="3450901" y="2438561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4" name="Right Arrow 260"/>
          <p:cNvSpPr>
            <a:spLocks/>
          </p:cNvSpPr>
          <p:nvPr/>
        </p:nvSpPr>
        <p:spPr>
          <a:xfrm>
            <a:off x="5346438" y="2050858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5" name="Right Arrow 260"/>
          <p:cNvSpPr>
            <a:spLocks/>
          </p:cNvSpPr>
          <p:nvPr/>
        </p:nvSpPr>
        <p:spPr>
          <a:xfrm>
            <a:off x="7103586" y="2050284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6" name="Right Arrow 260"/>
          <p:cNvSpPr>
            <a:spLocks/>
          </p:cNvSpPr>
          <p:nvPr/>
        </p:nvSpPr>
        <p:spPr>
          <a:xfrm>
            <a:off x="8632103" y="280671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7" name="10-конечная звезда 86"/>
          <p:cNvSpPr/>
          <p:nvPr>
            <p:custDataLst>
              <p:tags r:id="rId10"/>
            </p:custDataLst>
          </p:nvPr>
        </p:nvSpPr>
        <p:spPr>
          <a:xfrm>
            <a:off x="6560560" y="2096411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93" name="10-конечная звезда 92"/>
          <p:cNvSpPr/>
          <p:nvPr>
            <p:custDataLst>
              <p:tags r:id="rId11"/>
            </p:custDataLst>
          </p:nvPr>
        </p:nvSpPr>
        <p:spPr>
          <a:xfrm>
            <a:off x="8246126" y="2214524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95" name="10-конечная звезда 94"/>
          <p:cNvSpPr/>
          <p:nvPr>
            <p:custDataLst>
              <p:tags r:id="rId12"/>
            </p:custDataLst>
          </p:nvPr>
        </p:nvSpPr>
        <p:spPr>
          <a:xfrm>
            <a:off x="988869" y="4394197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96" name="10-конечная звезда 95"/>
          <p:cNvSpPr/>
          <p:nvPr>
            <p:custDataLst>
              <p:tags r:id="rId13"/>
            </p:custDataLst>
          </p:nvPr>
        </p:nvSpPr>
        <p:spPr>
          <a:xfrm>
            <a:off x="1697745" y="4381726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97" name="10-конечная звезда 96"/>
          <p:cNvSpPr/>
          <p:nvPr>
            <p:custDataLst>
              <p:tags r:id="rId14"/>
            </p:custDataLst>
          </p:nvPr>
        </p:nvSpPr>
        <p:spPr>
          <a:xfrm>
            <a:off x="2629029" y="4400617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98" name="10-конечная звезда 97"/>
          <p:cNvSpPr/>
          <p:nvPr>
            <p:custDataLst>
              <p:tags r:id="rId15"/>
            </p:custDataLst>
          </p:nvPr>
        </p:nvSpPr>
        <p:spPr>
          <a:xfrm>
            <a:off x="2559624" y="5214433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99" name="10-конечная звезда 98"/>
          <p:cNvSpPr/>
          <p:nvPr>
            <p:custDataLst>
              <p:tags r:id="rId16"/>
            </p:custDataLst>
          </p:nvPr>
        </p:nvSpPr>
        <p:spPr>
          <a:xfrm>
            <a:off x="3158715" y="4380316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00" name="10-конечная звезда 99"/>
          <p:cNvSpPr/>
          <p:nvPr>
            <p:custDataLst>
              <p:tags r:id="rId17"/>
            </p:custDataLst>
          </p:nvPr>
        </p:nvSpPr>
        <p:spPr>
          <a:xfrm>
            <a:off x="4028746" y="4411559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25192" y="4663942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Низкий уровень самостоятельности детей</a:t>
            </a:r>
          </a:p>
        </p:txBody>
      </p:sp>
      <p:sp>
        <p:nvSpPr>
          <p:cNvPr id="104" name="10-конечная звезда 103"/>
          <p:cNvSpPr/>
          <p:nvPr>
            <p:custDataLst>
              <p:tags r:id="rId18"/>
            </p:custDataLst>
          </p:nvPr>
        </p:nvSpPr>
        <p:spPr>
          <a:xfrm>
            <a:off x="6948218" y="5949096"/>
            <a:ext cx="287137" cy="2160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9345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2" y="4178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61" y="-52987"/>
            <a:ext cx="845163" cy="10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8135" y="953686"/>
            <a:ext cx="637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Картирование текущего состояния процесса</a:t>
            </a:r>
          </a:p>
          <a:p>
            <a:pPr algn="ctr"/>
            <a:r>
              <a:rPr lang="ru-RU" sz="1800" b="1" dirty="0" smtClean="0"/>
              <a:t>(24.04.2024г.-05.05.2024г.)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7" y="1773734"/>
            <a:ext cx="4537275" cy="251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29" y="3634451"/>
            <a:ext cx="4705199" cy="251158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131409" y="265683"/>
            <a:ext cx="53888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200" dirty="0" smtClean="0"/>
              <a:t>Ключевые вехи проекта «Оптимизация процесса сбора детей на прогулку с помощью алгоритмов»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58372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17839&quot;&gt;&lt;version val=&quot;2112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4.09510000000000040000E+000&quot;&gt;&lt;m_ppcolschidx val=&quot;0&quot;/&gt;&lt;m_rgb r=&quot;27&quot; g=&quot;b8&quot; b=&quot;2f&quot;/&gt;&lt;/elem&gt;&lt;elem m_fUsage=&quot;1.44020511000000020000E+000&quot;&gt;&lt;m_ppcolschidx val=&quot;0&quot;/&gt;&lt;m_rgb r=&quot;f2&quot; g=&quot;fd&quot; b=&quot;24&quot;/&gt;&lt;/elem&gt;&lt;elem m_fUsage=&quot;6.62489036190000100000E-001&quot;&gt;&lt;m_ppcolschidx val=&quot;0&quot;/&gt;&lt;m_rgb r=&quot;fd&quot; g=&quot;91&quot; b=&quot;24&quot;/&gt;&lt;/elem&gt;&lt;elem m_fUsage=&quot;5.90490000000000180000E-001&quot;&gt;&lt;m_ppcolschidx val=&quot;0&quot;/&gt;&lt;m_rgb r=&quot;ad&quot; g=&quot;de&quot; b=&quot;e7&quot;/&gt;&lt;/elem&gt;&lt;elem m_fUsage=&quot;5.11197461030610150000E-001&quot;&gt;&lt;m_ppcolschidx val=&quot;0&quot;/&gt;&lt;m_rgb r=&quot;b2&quot; g=&quot;b2&quot; b=&quot;b2&quot;/&gt;&lt;/elem&gt;&lt;elem m_fUsage=&quot;3.87420489000000150000E-001&quot;&gt;&lt;m_ppcolschidx val=&quot;0&quot;/&gt;&lt;m_rgb r=&quot;fe&quot; g=&quot;34&quot; b=&quot;39&quot;/&gt;&lt;/elem&gt;&lt;elem m_fUsage=&quot;2.54186582832900130000E-001&quot;&gt;&lt;m_ppcolschidx val=&quot;0&quot;/&gt;&lt;m_rgb r=&quot;dd&quot; g=&quot;dd&quot; b=&quot;d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2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vnbmKejUmt10.K3YL3V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KOVwAeakWxkr.24uX2T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xCll57YEObp5s18bv2P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pzXW._mUiBPuxCmt6.q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RufLuIJkGgT_sGHtlKU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hjWWNEc0ewGGdGIXaId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1tNmua.Um1owxpVwG_Y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6BfV05GE.oeuT4ftazV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ozsL6VSEyR8cSjijzh_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zP1O7ykqcS_qg1_gbH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rWjwJQwku1gTKJcjPwD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jRoWJAzkWkNzht01ZpW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RuqMvCzU6J_d_i9Qvsx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ZfaM.RbkKcScsoHG4GJ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MiEDwQdkiIedb4.q5VJ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e3GwAPYEyYrq_Vy9pm4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Uso2ko10OlTztYDXHOF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zW_I14IEewWb7mhYOr2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xCvv73kmXWmwJPmzr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Igf07i30uPIyBVryP8w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v0h80lCkergP1TS9ID.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TuffBCp0Oa4n5WjJZX7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auchMLEkC5P8lSPf5N6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ztDjYlrEe_UGZ51xNMq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BLAl.M6USd8YutBB8dR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eftXcYwEql6vVyUkPdC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PuYnd6IUCfqL2zouvMH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W43ZFqbEaicdRFQj.y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.tvPLofkmY4YJrHIZwl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GmZ8zkUCjEOSHI6tbE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K8TXE4r0u_OO5W3D1Pc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yYEghCMUeVfrV7vNRnF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2ze3PcD02CYW6X8KHX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tM1_7ub0.BsUpyKfdJg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CRkQ.M1k.6JudT3K5Tm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u7HFn6EOziLv4cuA0G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XvrfeuECm4cYyEWxe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1Qz9bBekirLxyUgRlSA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mpzQUWkGRUYbSQq5qa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M9e.lm4EKxYWpveG7Y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QA9zgem0CY.aqyTwbhw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u6oxDhF02ga1QsaCF_S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.1Raiz0kuLpwl1xTPvz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TGhI1wbUe012cVN_36w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y4TNVq4USmw3utuqdAm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KhumXALkW7KENGOgXWj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hprJ01d02bNIW5YwXMV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0qDtNnDkeS0AonmjFAx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xQdAXUtkmQXJcbxiYZX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eBECKKu0CiH4pHW66yp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7VbwGCHkq7IRHNpFGWc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hsCIQ6TkSf1B5vfGv6j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46OftKf0GReiFhR8WCQ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Qd0U1HbE.rIzL2IdtV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hKM14q0yHOQeZXkR2P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K9ranhRkaiolq1ZsRDx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z1LTx4Q0WnUL3ZSJEcO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XWrSwjPkeHikgDdk9Is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gH6q7wEi0SX1vXemSw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IV9FPSsE664BEJeXjks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kMdMdiN0eNKesYBJRNT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hprJ01d02bNIW5YwXMV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j4fkbJLkamvO.1ZioD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qKJtPjCkeE2ZOkJbuF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rIGrA9UESlw1e_KMzT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OAck1voE.CK5IoRXYue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AixIiEVUmrDsdIqgnZT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fkshJgkkOVZ7uBPSoc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DdXss4JUCyu1jl2eYO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v4sr1LN0.Z.GsVSdLlh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hUDLtip06v4cKOddQc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ZzIW6o50uEmm6KknYoD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C12eqt6UW1bxc.YxWQJ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maQmGKqki0lHDCr96gB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Pds0ADaUaIyuLz510y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0E7luNRk20NPgw.bpW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G5T1f83E6uu7TAuTxTl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QqX3_LEU6KgdnQ6efyH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8D_gTw6UKtxRg1EO8r5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Vs62wGVEyaRBMauPSIz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eLNBCy.kG3JrT5DqZ.L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lmKg5AxU.LDehB7LtY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ZPdG6YkuJgxwlMvy5w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3itwUhz0WM6gDYF_.3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C6Xl8PTE.zEo.wlPuf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3itS6wRE21ktyTo.Lad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S.Mg9GCkSNKqepbQAno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kq0voYL0ebyw5kRqKDj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kC5DV5t0qVY6xQecYrT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ZGkOSLVkWRnbrMQmwSe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RKy8PEX0ueqC_uQQrp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AjehUIMESv1B6lLIycj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Km3Gmd_ESHE_Xt7yv5l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pO8UMsPUO3DshXNQS0g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O4GB1tbEuthL75zugO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.MNde9TkGy9hN2Csbgq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PvLAqJ5U65zN7TquIK6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rsi4sneEeetxK7h87Me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PZj2c2EECmpK2h4f0D5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dwlH0dQUSlDZu9Mge6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XuwC1x7UGscQc6UAXks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NI5PGkxEWBbeIdceny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5Sx4_AIE2p61eE6tVP6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k.vNop6katmDefWJQLg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W.dutQ00.xJC4Rv4NB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XoowXWk0CT1Ry7JlHgE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0ZOJgkekaEemZyH_vC8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ZBsqpaXkGq.pFSwQJgC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FzZuXz10Wsv.ZFITA3r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hBGriNXkST_KsGVoeH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0wsDkwSEquLWmZSTRKY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U0Qsgql0She2_MwT42I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3DU8.kqEeUk1VMhZc_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gu81FKQ0ee7GfZhzZS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XPMlwQg0i8Kn0b9tgR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dhIfBa0O10n9g5inVT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K64xI2IESmbzdKwujNh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NL2LvDA0iy0zD7HrH6w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2dkpLVOke4rUltL_keZ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tTMSM5DEi9_XWh12hmc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.jF9I0bU6MDvbEvP05S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iwjHFu9UuLsDLohM07M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ZHhchGxU6laWnaAZsny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a5_EwqAkKLNjAbxDihp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nh3cJHskei6MJaSK.2OA"/>
</p:tagLst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4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39558</TotalTime>
  <Words>3258</Words>
  <Application>Microsoft Office PowerPoint</Application>
  <PresentationFormat>Произвольный</PresentationFormat>
  <Paragraphs>758</Paragraphs>
  <Slides>32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RDM027</vt:lpstr>
      <vt:lpstr>1_RDM027</vt:lpstr>
      <vt:lpstr>2_RDM027</vt:lpstr>
      <vt:lpstr>3_RDM027</vt:lpstr>
      <vt:lpstr>4_RDM027</vt:lpstr>
      <vt:lpstr>5_RDM027</vt:lpstr>
      <vt:lpstr>6_RDM027</vt:lpstr>
      <vt:lpstr>7_RDM027</vt:lpstr>
      <vt:lpstr>8_RDM027</vt:lpstr>
      <vt:lpstr>9_RDM027</vt:lpstr>
      <vt:lpstr>think-cell Slide</vt:lpstr>
      <vt:lpstr>Презентация PowerPoint</vt:lpstr>
      <vt:lpstr>Презентация PowerPoint</vt:lpstr>
      <vt:lpstr>Команда проекта: «Оптимизация  поцесса сбора детей на прогулку с помощью алгоритмов»</vt:lpstr>
      <vt:lpstr>Анкетирование № 1 заказчиков процесса  «Оптимизация  процесса сбора детей на прогулку с помощью алгоритмов»</vt:lpstr>
      <vt:lpstr>ОРГАНИЗАЦИЯ ИНФОРМАЦИОННОГО СТЕНДА ПРОЕКТА  «Оптимизация процесса сбора детей на прогулку с помощью алгоритмов»</vt:lpstr>
      <vt:lpstr>График этапов проекта: «Оптимизация процесса сбора детей на прогулку с помощью алгоритмов»</vt:lpstr>
      <vt:lpstr>План стартового совещания по проекту «Оптимизация процесса сбора детей на прогулку с помощью алгоритмов »</vt:lpstr>
      <vt:lpstr>Карта текущего состояния процесса « Оптимизация процесса сбора детей на прогулку с помощью алгоритмов»</vt:lpstr>
      <vt:lpstr>Презентация PowerPoint</vt:lpstr>
      <vt:lpstr>Презентация PowerPoint</vt:lpstr>
      <vt:lpstr>Презентация PowerPoint</vt:lpstr>
      <vt:lpstr>Ключевые вехи проекта «Оптимизация процесса сбора детей на прогулку с помощью алгоритмов»</vt:lpstr>
      <vt:lpstr>Презентация PowerPoint</vt:lpstr>
      <vt:lpstr>Анализ влияния предлагаемых решений, определение рисков</vt:lpstr>
      <vt:lpstr>План совещания по защите подходов внедрения по проекту  «Оптимизация процесса  сбора детей на прогулку с помощью алгоритмов»</vt:lpstr>
      <vt:lpstr>План мероприятий по проекту «Оптимизация процесса  сбора детей на прогулку с помощью алгоритмов»</vt:lpstr>
      <vt:lpstr>Мониторинг достигнутых результатов. Производственный анализ №2</vt:lpstr>
      <vt:lpstr>Анкетирование №2 заказчиков по процессу 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Ключевые вехи проекта «Оптимизация процесса сбора детей на прогулку с помощью алгоритмов»</vt:lpstr>
      <vt:lpstr>ПРОЕКТ «Оптимизация процесса сбора детей на прогулку с помощью алгоритмов» </vt:lpstr>
      <vt:lpstr>ПРОЕКТ «Оптимизация процесса сбора детей на прогулку с помощью алгоритмов»</vt:lpstr>
      <vt:lpstr>ПРОЕКТ «Оптимизация процесса сбора детей на прогулку с помощью  алгоритмов»</vt:lpstr>
      <vt:lpstr>ПРОЕКТ «Оптимизация процесса сбора детей на прогулку с помощью алгоритмов 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ПСР проекта</dc:title>
  <dc:creator>Yulia Semenova</dc:creator>
  <cp:lastModifiedBy>admin</cp:lastModifiedBy>
  <cp:revision>2286</cp:revision>
  <cp:lastPrinted>2023-09-11T12:58:03Z</cp:lastPrinted>
  <dcterms:created xsi:type="dcterms:W3CDTF">2014-11-19T15:14:37Z</dcterms:created>
  <dcterms:modified xsi:type="dcterms:W3CDTF">2024-11-14T09:19:18Z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